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45"/>
  </p:notesMasterIdLst>
  <p:sldIdLst>
    <p:sldId id="285" r:id="rId2"/>
    <p:sldId id="368" r:id="rId3"/>
    <p:sldId id="2589" r:id="rId4"/>
    <p:sldId id="2590" r:id="rId5"/>
    <p:sldId id="2591" r:id="rId6"/>
    <p:sldId id="2593" r:id="rId7"/>
    <p:sldId id="2594" r:id="rId8"/>
    <p:sldId id="1063" r:id="rId9"/>
    <p:sldId id="2562" r:id="rId10"/>
    <p:sldId id="2563" r:id="rId11"/>
    <p:sldId id="2565" r:id="rId12"/>
    <p:sldId id="2595" r:id="rId13"/>
    <p:sldId id="476" r:id="rId14"/>
    <p:sldId id="457" r:id="rId15"/>
    <p:sldId id="458" r:id="rId16"/>
    <p:sldId id="459" r:id="rId17"/>
    <p:sldId id="460" r:id="rId18"/>
    <p:sldId id="456" r:id="rId19"/>
    <p:sldId id="461" r:id="rId20"/>
    <p:sldId id="462" r:id="rId21"/>
    <p:sldId id="463" r:id="rId22"/>
    <p:sldId id="464" r:id="rId23"/>
    <p:sldId id="401" r:id="rId24"/>
    <p:sldId id="403" r:id="rId25"/>
    <p:sldId id="404" r:id="rId26"/>
    <p:sldId id="375" r:id="rId27"/>
    <p:sldId id="376" r:id="rId28"/>
    <p:sldId id="405" r:id="rId29"/>
    <p:sldId id="377" r:id="rId30"/>
    <p:sldId id="378" r:id="rId31"/>
    <p:sldId id="379" r:id="rId32"/>
    <p:sldId id="381" r:id="rId33"/>
    <p:sldId id="394" r:id="rId34"/>
    <p:sldId id="387" r:id="rId35"/>
    <p:sldId id="388" r:id="rId36"/>
    <p:sldId id="389" r:id="rId37"/>
    <p:sldId id="391" r:id="rId38"/>
    <p:sldId id="393" r:id="rId39"/>
    <p:sldId id="413" r:id="rId40"/>
    <p:sldId id="412" r:id="rId41"/>
    <p:sldId id="409" r:id="rId42"/>
    <p:sldId id="410" r:id="rId43"/>
    <p:sldId id="411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rateek Mittal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3927"/>
    <p:restoredTop sz="94686"/>
  </p:normalViewPr>
  <p:slideViewPr>
    <p:cSldViewPr snapToGrid="0" snapToObjects="1">
      <p:cViewPr varScale="1">
        <p:scale>
          <a:sx n="128" d="100"/>
          <a:sy n="128" d="100"/>
        </p:scale>
        <p:origin x="576" y="4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20" d="100"/>
        <a:sy n="12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commentAuthors" Target="commentAuthor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1-06T01:27:44.785" idx="1">
    <p:pos x="6000" y="0"/>
    <p:text>Should we ack Vitaly somewhere, since he suggested some of these approaches?</p:tex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472FB4-D3E2-AE43-B634-FEEAFFC420FD}" type="datetimeFigureOut">
              <a:rPr lang="en-US" smtClean="0"/>
              <a:t>10/5/20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7A0969-AB06-8F45-A6FC-715D576488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8785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65c746a26e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65c746a26e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22699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7">
            <a:extLst>
              <a:ext uri="{FF2B5EF4-FFF2-40B4-BE49-F238E27FC236}">
                <a16:creationId xmlns:a16="http://schemas.microsoft.com/office/drawing/2014/main" id="{23589CAA-D2CE-B343-B6F7-8BABA1C49840}"/>
              </a:ext>
            </a:extLst>
          </p:cNvPr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3919538" y="8913813"/>
            <a:ext cx="2998787" cy="46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68" tIns="46584" rIns="93168" bIns="46584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85B461C9-FAEA-E54F-BE92-B11D3078F69F}" type="slidenum">
              <a:rPr lang="en-US" altLang="en-US" sz="1800">
                <a:solidFill>
                  <a:schemeClr val="tx1"/>
                </a:solidFill>
                <a:latin typeface="Arial" panose="020B0604020202020204" pitchFamily="34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31</a:t>
            </a:fld>
            <a:endParaRPr lang="en-US" altLang="en-US" sz="18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39938" name="Rectangle 2">
            <a:extLst>
              <a:ext uri="{FF2B5EF4-FFF2-40B4-BE49-F238E27FC236}">
                <a16:creationId xmlns:a16="http://schemas.microsoft.com/office/drawing/2014/main" id="{C2445CD4-F50E-F343-9BFE-6E6B60D855C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31788" y="704850"/>
            <a:ext cx="6254750" cy="3519488"/>
          </a:xfrm>
          <a:ln/>
        </p:spPr>
      </p:sp>
      <p:sp>
        <p:nvSpPr>
          <p:cNvPr id="39939" name="Rectangle 3">
            <a:extLst>
              <a:ext uri="{FF2B5EF4-FFF2-40B4-BE49-F238E27FC236}">
                <a16:creationId xmlns:a16="http://schemas.microsoft.com/office/drawing/2014/main" id="{9C16509D-E1F7-4944-BF35-B836488EE001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486490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Rectangle 7">
            <a:extLst>
              <a:ext uri="{FF2B5EF4-FFF2-40B4-BE49-F238E27FC236}">
                <a16:creationId xmlns:a16="http://schemas.microsoft.com/office/drawing/2014/main" id="{DAD45B4C-6127-D742-99DE-934FBCAE92A0}"/>
              </a:ext>
            </a:extLst>
          </p:cNvPr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3919538" y="8913813"/>
            <a:ext cx="2998787" cy="46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68" tIns="46584" rIns="93168" bIns="46584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1D26C139-D727-FF40-BA5F-B26E957DFC53}" type="slidenum">
              <a:rPr lang="en-US" altLang="en-US" sz="1800">
                <a:solidFill>
                  <a:schemeClr val="tx1"/>
                </a:solidFill>
                <a:latin typeface="Arial" panose="020B0604020202020204" pitchFamily="34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32</a:t>
            </a:fld>
            <a:endParaRPr lang="en-US" altLang="en-US" sz="18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41986" name="Rectangle 2">
            <a:extLst>
              <a:ext uri="{FF2B5EF4-FFF2-40B4-BE49-F238E27FC236}">
                <a16:creationId xmlns:a16="http://schemas.microsoft.com/office/drawing/2014/main" id="{37E56FE6-68D9-1B45-8BD9-70339E55DC0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31788" y="704850"/>
            <a:ext cx="6254750" cy="3519488"/>
          </a:xfrm>
          <a:ln/>
        </p:spPr>
      </p:sp>
      <p:sp>
        <p:nvSpPr>
          <p:cNvPr id="41987" name="Rectangle 3">
            <a:extLst>
              <a:ext uri="{FF2B5EF4-FFF2-40B4-BE49-F238E27FC236}">
                <a16:creationId xmlns:a16="http://schemas.microsoft.com/office/drawing/2014/main" id="{1A14CA61-88A7-2E47-9DC1-E156178A92B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latin typeface="Times New Roman" panose="02020603050405020304" pitchFamily="18" charset="0"/>
                <a:ea typeface="宋体" panose="02010600030101010101" pitchFamily="2" charset="-122"/>
              </a:rPr>
              <a:t>XXX Fix This XXX</a:t>
            </a:r>
          </a:p>
        </p:txBody>
      </p:sp>
    </p:spTree>
    <p:extLst>
      <p:ext uri="{BB962C8B-B14F-4D97-AF65-F5344CB8AC3E}">
        <p14:creationId xmlns:p14="http://schemas.microsoft.com/office/powerpoint/2010/main" val="3268535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Rectangle 7">
            <a:extLst>
              <a:ext uri="{FF2B5EF4-FFF2-40B4-BE49-F238E27FC236}">
                <a16:creationId xmlns:a16="http://schemas.microsoft.com/office/drawing/2014/main" id="{904D352F-14F7-2645-BD33-FFE17E54DE9D}"/>
              </a:ext>
            </a:extLst>
          </p:cNvPr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3919538" y="8913813"/>
            <a:ext cx="2998787" cy="46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68" tIns="46584" rIns="93168" bIns="46584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3AABBEA2-81B6-DD49-ADC8-C74427F32A99}" type="slidenum">
              <a:rPr lang="en-US" altLang="en-US" sz="1800">
                <a:solidFill>
                  <a:schemeClr val="tx1"/>
                </a:solidFill>
                <a:latin typeface="Arial" panose="020B0604020202020204" pitchFamily="34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33</a:t>
            </a:fld>
            <a:endParaRPr lang="en-US" altLang="en-US" sz="18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44034" name="Rectangle 2">
            <a:extLst>
              <a:ext uri="{FF2B5EF4-FFF2-40B4-BE49-F238E27FC236}">
                <a16:creationId xmlns:a16="http://schemas.microsoft.com/office/drawing/2014/main" id="{D2943457-92EF-CD4E-82FB-60C06897AE5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31788" y="704850"/>
            <a:ext cx="6254750" cy="3519488"/>
          </a:xfrm>
          <a:ln/>
        </p:spPr>
      </p:sp>
      <p:sp>
        <p:nvSpPr>
          <p:cNvPr id="44035" name="Rectangle 3">
            <a:extLst>
              <a:ext uri="{FF2B5EF4-FFF2-40B4-BE49-F238E27FC236}">
                <a16:creationId xmlns:a16="http://schemas.microsoft.com/office/drawing/2014/main" id="{71C380EA-F018-8C4B-A328-B448D0901405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156916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Slide Image Placeholder 1">
            <a:extLst>
              <a:ext uri="{FF2B5EF4-FFF2-40B4-BE49-F238E27FC236}">
                <a16:creationId xmlns:a16="http://schemas.microsoft.com/office/drawing/2014/main" id="{37BE3824-2786-BD47-BC8C-753091984FE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31788" y="704850"/>
            <a:ext cx="6254750" cy="3519488"/>
          </a:xfrm>
          <a:ln/>
        </p:spPr>
      </p:sp>
      <p:sp>
        <p:nvSpPr>
          <p:cNvPr id="54274" name="Notes Placeholder 2">
            <a:extLst>
              <a:ext uri="{FF2B5EF4-FFF2-40B4-BE49-F238E27FC236}">
                <a16:creationId xmlns:a16="http://schemas.microsoft.com/office/drawing/2014/main" id="{EC63299A-E218-6146-BA67-9AF23EE9A60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latin typeface="Times New Roman" panose="02020603050405020304" pitchFamily="18" charset="0"/>
                <a:ea typeface="宋体" panose="02010600030101010101" pitchFamily="2" charset="-122"/>
              </a:rPr>
              <a:t>BUILD SUSPENSE: How quickly can this happen?</a:t>
            </a:r>
          </a:p>
        </p:txBody>
      </p:sp>
      <p:sp>
        <p:nvSpPr>
          <p:cNvPr id="54275" name="Slide Number Placeholder 3">
            <a:extLst>
              <a:ext uri="{FF2B5EF4-FFF2-40B4-BE49-F238E27FC236}">
                <a16:creationId xmlns:a16="http://schemas.microsoft.com/office/drawing/2014/main" id="{A0017AB6-F8CA-6748-95CD-2CAC497FDB8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 bwMode="auto">
          <a:xfrm>
            <a:off x="3919538" y="8913813"/>
            <a:ext cx="2998787" cy="46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2A59A6AA-7D44-4A47-95FF-313194D11E17}" type="slidenum">
              <a:rPr lang="en-US" altLang="en-US" sz="1800">
                <a:solidFill>
                  <a:schemeClr val="tx1"/>
                </a:solidFill>
                <a:latin typeface="Arial" panose="020B0604020202020204" pitchFamily="34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42</a:t>
            </a:fld>
            <a:endParaRPr lang="en-US" altLang="en-US" sz="18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86582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Slide Image Placeholder 1">
            <a:extLst>
              <a:ext uri="{FF2B5EF4-FFF2-40B4-BE49-F238E27FC236}">
                <a16:creationId xmlns:a16="http://schemas.microsoft.com/office/drawing/2014/main" id="{B2D718A4-C6E5-1D42-BCA5-8B311D2E434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31788" y="704850"/>
            <a:ext cx="6254750" cy="3519488"/>
          </a:xfrm>
          <a:ln/>
        </p:spPr>
      </p:sp>
      <p:sp>
        <p:nvSpPr>
          <p:cNvPr id="56322" name="Notes Placeholder 2">
            <a:extLst>
              <a:ext uri="{FF2B5EF4-FFF2-40B4-BE49-F238E27FC236}">
                <a16:creationId xmlns:a16="http://schemas.microsoft.com/office/drawing/2014/main" id="{47A980F0-FD5D-C44B-A6D8-F17C161796F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latin typeface="Times New Roman" panose="02020603050405020304" pitchFamily="18" charset="0"/>
                <a:ea typeface="宋体" panose="02010600030101010101" pitchFamily="2" charset="-122"/>
              </a:rPr>
              <a:t>Make clear that batch cohesion is a property of individual domains</a:t>
            </a:r>
          </a:p>
        </p:txBody>
      </p:sp>
      <p:sp>
        <p:nvSpPr>
          <p:cNvPr id="56323" name="Slide Number Placeholder 3">
            <a:extLst>
              <a:ext uri="{FF2B5EF4-FFF2-40B4-BE49-F238E27FC236}">
                <a16:creationId xmlns:a16="http://schemas.microsoft.com/office/drawing/2014/main" id="{259512A1-F678-0841-92FB-39C3FBEC771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 bwMode="auto">
          <a:xfrm>
            <a:off x="3919538" y="8913813"/>
            <a:ext cx="2998787" cy="46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CDC85C77-EBAE-B049-B43D-1A345D6E62B7}" type="slidenum">
              <a:rPr lang="en-US" altLang="en-US" sz="1800">
                <a:solidFill>
                  <a:schemeClr val="tx1"/>
                </a:solidFill>
                <a:latin typeface="Arial" panose="020B0604020202020204" pitchFamily="34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43</a:t>
            </a:fld>
            <a:endParaRPr lang="en-US" altLang="en-US" sz="18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83795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65c746a26e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65c746a26e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28640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Shape 405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06" name="Shape 40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Our pipeline works, but what if we want to make the representation even smaller?</a:t>
            </a:r>
          </a:p>
          <a:p>
            <a:endParaRPr/>
          </a:p>
          <a:p>
            <a:r>
              <a:t>Faster training</a:t>
            </a:r>
          </a:p>
          <a:p>
            <a:r>
              <a:t>Faster transformation</a:t>
            </a:r>
          </a:p>
        </p:txBody>
      </p:sp>
    </p:spTree>
    <p:extLst>
      <p:ext uri="{BB962C8B-B14F-4D97-AF65-F5344CB8AC3E}">
        <p14:creationId xmlns:p14="http://schemas.microsoft.com/office/powerpoint/2010/main" val="9569466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Slide Image Placeholder 1">
            <a:extLst>
              <a:ext uri="{FF2B5EF4-FFF2-40B4-BE49-F238E27FC236}">
                <a16:creationId xmlns:a16="http://schemas.microsoft.com/office/drawing/2014/main" id="{003E77B2-10A9-C540-989A-8E8F1CB25F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31788" y="704850"/>
            <a:ext cx="6254750" cy="3519488"/>
          </a:xfrm>
          <a:ln/>
        </p:spPr>
      </p:sp>
      <p:sp>
        <p:nvSpPr>
          <p:cNvPr id="27650" name="Notes Placeholder 2">
            <a:extLst>
              <a:ext uri="{FF2B5EF4-FFF2-40B4-BE49-F238E27FC236}">
                <a16:creationId xmlns:a16="http://schemas.microsoft.com/office/drawing/2014/main" id="{D97812F1-AD25-CF48-B71A-E25F044F2F2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7651" name="Slide Number Placeholder 3">
            <a:extLst>
              <a:ext uri="{FF2B5EF4-FFF2-40B4-BE49-F238E27FC236}">
                <a16:creationId xmlns:a16="http://schemas.microsoft.com/office/drawing/2014/main" id="{3960C044-2928-6842-AA1F-63111AA6FD5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 bwMode="auto">
          <a:xfrm>
            <a:off x="3919538" y="8913813"/>
            <a:ext cx="2998787" cy="46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68" tIns="46584" rIns="93168" bIns="46584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7F77BDB3-EB0E-8546-8FBA-424C44FFF274}" type="slidenum">
              <a:rPr lang="en-US" altLang="en-US" sz="1800">
                <a:solidFill>
                  <a:schemeClr val="tx1"/>
                </a:solidFill>
                <a:latin typeface="Arial" panose="020B0604020202020204" pitchFamily="34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25</a:t>
            </a:fld>
            <a:endParaRPr lang="en-US" altLang="en-US" sz="18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1549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>
            <a:extLst>
              <a:ext uri="{FF2B5EF4-FFF2-40B4-BE49-F238E27FC236}">
                <a16:creationId xmlns:a16="http://schemas.microsoft.com/office/drawing/2014/main" id="{E33DBA17-8B62-3249-8AE1-6FFEF4685B18}"/>
              </a:ext>
            </a:extLst>
          </p:cNvPr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3919538" y="8913813"/>
            <a:ext cx="2998787" cy="46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68" tIns="46584" rIns="93168" bIns="46584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D087EF30-F40B-344C-80CE-5439974A9B87}" type="slidenum">
              <a:rPr lang="en-US" altLang="en-US" sz="1800">
                <a:solidFill>
                  <a:schemeClr val="tx1"/>
                </a:solidFill>
                <a:latin typeface="Arial" panose="020B0604020202020204" pitchFamily="34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26</a:t>
            </a:fld>
            <a:endParaRPr lang="en-US" altLang="en-US" sz="18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29699" name="Text Box 2">
            <a:extLst>
              <a:ext uri="{FF2B5EF4-FFF2-40B4-BE49-F238E27FC236}">
                <a16:creationId xmlns:a16="http://schemas.microsoft.com/office/drawing/2014/main" id="{BDCC2D30-8DA4-794E-A893-CE9B64E4F4B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33375" y="714375"/>
            <a:ext cx="6251575" cy="3517900"/>
          </a:xfrm>
          <a:ln/>
        </p:spPr>
      </p:sp>
      <p:sp>
        <p:nvSpPr>
          <p:cNvPr id="29700" name="Text Box 3">
            <a:extLst>
              <a:ext uri="{FF2B5EF4-FFF2-40B4-BE49-F238E27FC236}">
                <a16:creationId xmlns:a16="http://schemas.microsoft.com/office/drawing/2014/main" id="{97215B72-9402-0C4E-ABC8-BFD56C05983E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692150" y="4457700"/>
            <a:ext cx="5535613" cy="41433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882665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7">
            <a:extLst>
              <a:ext uri="{FF2B5EF4-FFF2-40B4-BE49-F238E27FC236}">
                <a16:creationId xmlns:a16="http://schemas.microsoft.com/office/drawing/2014/main" id="{032A6E17-002C-7046-A507-C0E6A179B572}"/>
              </a:ext>
            </a:extLst>
          </p:cNvPr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3919538" y="8913813"/>
            <a:ext cx="2998787" cy="46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68" tIns="46584" rIns="93168" bIns="46584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084D92B9-B0E2-C042-A864-729DD49067A3}" type="slidenum">
              <a:rPr lang="en-US" altLang="en-US" sz="1800">
                <a:solidFill>
                  <a:schemeClr val="tx1"/>
                </a:solidFill>
                <a:latin typeface="Arial" panose="020B0604020202020204" pitchFamily="34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27</a:t>
            </a:fld>
            <a:endParaRPr lang="en-US" altLang="en-US" sz="18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31746" name="Rectangle 2">
            <a:extLst>
              <a:ext uri="{FF2B5EF4-FFF2-40B4-BE49-F238E27FC236}">
                <a16:creationId xmlns:a16="http://schemas.microsoft.com/office/drawing/2014/main" id="{1D90499E-E0C3-D54A-9798-EC0CDBEF593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31788" y="704850"/>
            <a:ext cx="6254750" cy="3519488"/>
          </a:xfrm>
          <a:ln/>
        </p:spPr>
      </p:sp>
      <p:sp>
        <p:nvSpPr>
          <p:cNvPr id="31747" name="Rectangle 3">
            <a:extLst>
              <a:ext uri="{FF2B5EF4-FFF2-40B4-BE49-F238E27FC236}">
                <a16:creationId xmlns:a16="http://schemas.microsoft.com/office/drawing/2014/main" id="{ABD36A54-F09E-A749-B92A-D988DDF1D7D9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756092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Slide Image Placeholder 1">
            <a:extLst>
              <a:ext uri="{FF2B5EF4-FFF2-40B4-BE49-F238E27FC236}">
                <a16:creationId xmlns:a16="http://schemas.microsoft.com/office/drawing/2014/main" id="{1EE4F6C7-DF94-2940-904D-3268ADCC694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31788" y="704850"/>
            <a:ext cx="6254750" cy="3519488"/>
          </a:xfrm>
          <a:ln/>
        </p:spPr>
      </p:sp>
      <p:sp>
        <p:nvSpPr>
          <p:cNvPr id="33794" name="Notes Placeholder 2">
            <a:extLst>
              <a:ext uri="{FF2B5EF4-FFF2-40B4-BE49-F238E27FC236}">
                <a16:creationId xmlns:a16="http://schemas.microsoft.com/office/drawing/2014/main" id="{10AFC36B-D5F9-C04B-9C6F-D31F9E023E4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3795" name="Slide Number Placeholder 3">
            <a:extLst>
              <a:ext uri="{FF2B5EF4-FFF2-40B4-BE49-F238E27FC236}">
                <a16:creationId xmlns:a16="http://schemas.microsoft.com/office/drawing/2014/main" id="{6807B064-08D3-A64D-93FD-F6057E4108B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 bwMode="auto">
          <a:xfrm>
            <a:off x="3919538" y="8913813"/>
            <a:ext cx="2998787" cy="46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68" tIns="46584" rIns="93168" bIns="46584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4F27DAEC-1E82-CA46-BE35-779F5FB844AB}" type="slidenum">
              <a:rPr lang="en-US" altLang="en-US" sz="1800">
                <a:solidFill>
                  <a:schemeClr val="tx1"/>
                </a:solidFill>
                <a:latin typeface="Arial" panose="020B0604020202020204" pitchFamily="34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28</a:t>
            </a:fld>
            <a:endParaRPr lang="en-US" altLang="en-US" sz="18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74481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7">
            <a:extLst>
              <a:ext uri="{FF2B5EF4-FFF2-40B4-BE49-F238E27FC236}">
                <a16:creationId xmlns:a16="http://schemas.microsoft.com/office/drawing/2014/main" id="{171B7294-D1D0-034D-8EBB-DCBF79D9D1D6}"/>
              </a:ext>
            </a:extLst>
          </p:cNvPr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3919538" y="8913813"/>
            <a:ext cx="2998787" cy="46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68" tIns="46584" rIns="93168" bIns="46584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D177E049-EBD8-6B4E-A8DA-24AB8CAE9363}" type="slidenum">
              <a:rPr lang="en-US" altLang="en-US" sz="1800">
                <a:solidFill>
                  <a:schemeClr val="tx1"/>
                </a:solidFill>
                <a:latin typeface="Arial" panose="020B0604020202020204" pitchFamily="34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29</a:t>
            </a:fld>
            <a:endParaRPr lang="en-US" altLang="en-US" sz="18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35842" name="Rectangle 2">
            <a:extLst>
              <a:ext uri="{FF2B5EF4-FFF2-40B4-BE49-F238E27FC236}">
                <a16:creationId xmlns:a16="http://schemas.microsoft.com/office/drawing/2014/main" id="{878E8674-8798-7F45-8822-33025E97A10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31788" y="704850"/>
            <a:ext cx="6254750" cy="3519488"/>
          </a:xfrm>
          <a:ln/>
        </p:spPr>
      </p:sp>
      <p:sp>
        <p:nvSpPr>
          <p:cNvPr id="35843" name="Rectangle 3">
            <a:extLst>
              <a:ext uri="{FF2B5EF4-FFF2-40B4-BE49-F238E27FC236}">
                <a16:creationId xmlns:a16="http://schemas.microsoft.com/office/drawing/2014/main" id="{DF668843-42C9-6642-98B2-BFBA2AF5144A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570410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7">
            <a:extLst>
              <a:ext uri="{FF2B5EF4-FFF2-40B4-BE49-F238E27FC236}">
                <a16:creationId xmlns:a16="http://schemas.microsoft.com/office/drawing/2014/main" id="{A4F7215E-3327-FA43-A3F7-CC23088E7FB0}"/>
              </a:ext>
            </a:extLst>
          </p:cNvPr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3919538" y="8913813"/>
            <a:ext cx="2998787" cy="46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68" tIns="46584" rIns="93168" bIns="46584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1303FE10-EC7F-F04D-A4CF-E5D8767B21F6}" type="slidenum">
              <a:rPr lang="en-US" altLang="en-US" sz="1800">
                <a:solidFill>
                  <a:schemeClr val="tx1"/>
                </a:solidFill>
                <a:latin typeface="Arial" panose="020B0604020202020204" pitchFamily="34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30</a:t>
            </a:fld>
            <a:endParaRPr lang="en-US" altLang="en-US" sz="18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37890" name="Rectangle 2">
            <a:extLst>
              <a:ext uri="{FF2B5EF4-FFF2-40B4-BE49-F238E27FC236}">
                <a16:creationId xmlns:a16="http://schemas.microsoft.com/office/drawing/2014/main" id="{EFAF093B-B55F-5146-A6F0-9E8C5857399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31788" y="704850"/>
            <a:ext cx="6254750" cy="3519488"/>
          </a:xfrm>
          <a:ln/>
        </p:spPr>
      </p:sp>
      <p:sp>
        <p:nvSpPr>
          <p:cNvPr id="37891" name="Rectangle 3">
            <a:extLst>
              <a:ext uri="{FF2B5EF4-FFF2-40B4-BE49-F238E27FC236}">
                <a16:creationId xmlns:a16="http://schemas.microsoft.com/office/drawing/2014/main" id="{77896204-10AB-1E4C-A74A-B73FEA351CEC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278080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05BE34-7189-A344-B516-A9D086B4E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1325563"/>
          </a:xfrm>
        </p:spPr>
        <p:txBody>
          <a:bodyPr/>
          <a:lstStyle>
            <a:lvl1pPr>
              <a:defRPr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60D938-4304-294B-BEF8-E61AF7D54D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3657"/>
            <a:ext cx="10515600" cy="4157428"/>
          </a:xfrm>
        </p:spPr>
        <p:txBody>
          <a:bodyPr/>
          <a:lstStyle>
            <a:lvl1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E5F365-BB74-B24F-AFD3-B06FB9908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56CE055-ECFD-9048-9FD8-7E2D8656A4F7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B4E0F02-AC1F-3547-9C59-ABCD83A9480C}"/>
              </a:ext>
            </a:extLst>
          </p:cNvPr>
          <p:cNvCxnSpPr>
            <a:cxnSpLocks/>
          </p:cNvCxnSpPr>
          <p:nvPr userDrawn="1"/>
        </p:nvCxnSpPr>
        <p:spPr>
          <a:xfrm>
            <a:off x="914400" y="1344113"/>
            <a:ext cx="11277600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42267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76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9C474A38-ED30-0D4F-A52D-63AB0383869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178784" y="0"/>
            <a:ext cx="4013215" cy="600738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05BE34-7189-A344-B516-A9D086B4E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6492368" cy="1325563"/>
          </a:xfrm>
        </p:spPr>
        <p:txBody>
          <a:bodyPr/>
          <a:lstStyle>
            <a:lvl1pPr>
              <a:defRPr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60D938-4304-294B-BEF8-E61AF7D54D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3657"/>
            <a:ext cx="6492368" cy="4157428"/>
          </a:xfrm>
        </p:spPr>
        <p:txBody>
          <a:bodyPr/>
          <a:lstStyle>
            <a:lvl1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E5F365-BB74-B24F-AFD3-B06FB9908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56CE055-ECFD-9048-9FD8-7E2D8656A4F7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B4E0F02-AC1F-3547-9C59-ABCD83A9480C}"/>
              </a:ext>
            </a:extLst>
          </p:cNvPr>
          <p:cNvCxnSpPr>
            <a:cxnSpLocks/>
          </p:cNvCxnSpPr>
          <p:nvPr userDrawn="1"/>
        </p:nvCxnSpPr>
        <p:spPr>
          <a:xfrm>
            <a:off x="914400" y="1344113"/>
            <a:ext cx="7239000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74470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136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E5F365-BB74-B24F-AFD3-B06FB9908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56CE055-ECFD-9048-9FD8-7E2D8656A4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96380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63D02-5D68-2446-BED9-278D18189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BA08036-1B1E-5E42-8B9A-E37942779D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A8945-93FC-CD4D-85EF-05021FBA20E6}" type="datetimeFigureOut">
              <a:rPr lang="en-US" smtClean="0"/>
              <a:t>10/5/20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E26A52-DAA8-9C48-A3A0-D2054EC34A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BD854F-03E4-DE46-8F59-BE835B91C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A6054-60FB-8048-98AD-326CDDBBD2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8008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D85B9CD-4A62-3F4D-AD12-EDA3029F3B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A8945-93FC-CD4D-85EF-05021FBA20E6}" type="datetimeFigureOut">
              <a:rPr lang="en-US" smtClean="0"/>
              <a:t>10/5/20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EB70D28-17B4-484F-B9CF-8FB2A7D9FD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156DA1-CF47-554F-AA8D-FC1CAB4B23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A6054-60FB-8048-98AD-326CDDBBD2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3169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6D85BAD0-EAE7-B440-AD61-5D819097A99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5" r="23431"/>
          <a:stretch/>
        </p:blipFill>
        <p:spPr>
          <a:xfrm>
            <a:off x="4770372" y="0"/>
            <a:ext cx="7406640" cy="601896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2432078-29D1-D441-983C-E84A33577F6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3931" t="29788" r="-675" b="13289"/>
          <a:stretch/>
        </p:blipFill>
        <p:spPr>
          <a:xfrm>
            <a:off x="0" y="0"/>
            <a:ext cx="822960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D063E73-448E-2E4C-99BB-CC2E7FEE1ED4}"/>
              </a:ext>
            </a:extLst>
          </p:cNvPr>
          <p:cNvSpPr/>
          <p:nvPr userDrawn="1"/>
        </p:nvSpPr>
        <p:spPr>
          <a:xfrm flipV="1">
            <a:off x="-1" y="6031852"/>
            <a:ext cx="12192001" cy="826131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A859C034-EDF0-724A-B765-C705FDD3B8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80811"/>
            <a:ext cx="28468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B4864EB-539C-3D47-AD29-245514BFE51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492A000-348D-EB46-93B4-17FBDF0D799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49452" y="6236499"/>
            <a:ext cx="2095137" cy="420688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DBEB809-3D09-A445-BE60-71CA746B79C1}"/>
              </a:ext>
            </a:extLst>
          </p:cNvPr>
          <p:cNvCxnSpPr>
            <a:cxnSpLocks/>
          </p:cNvCxnSpPr>
          <p:nvPr userDrawn="1"/>
        </p:nvCxnSpPr>
        <p:spPr>
          <a:xfrm>
            <a:off x="949452" y="4095948"/>
            <a:ext cx="6403848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98537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4632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1E21CAA-EB70-A54F-A7B2-53DD39363DCF}"/>
              </a:ext>
            </a:extLst>
          </p:cNvPr>
          <p:cNvSpPr/>
          <p:nvPr userDrawn="1"/>
        </p:nvSpPr>
        <p:spPr>
          <a:xfrm flipV="1">
            <a:off x="-1" y="6031852"/>
            <a:ext cx="12192001" cy="826131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161F6EB-908C-494B-8ED8-132FA6ECA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DC82D6-7EA9-5B4D-9D85-9E499C2854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543657"/>
            <a:ext cx="10515600" cy="41574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0947A0-B994-684B-9069-CB659E42A6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80811"/>
            <a:ext cx="28468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B4864EB-539C-3D47-AD29-245514BFE51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0E25925-9301-F84B-928D-FA6618766EA2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949452" y="6236499"/>
            <a:ext cx="2095137" cy="420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8832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5" r:id="rId4"/>
    <p:sldLayoutId id="2147483666" r:id="rId5"/>
    <p:sldLayoutId id="2147483667" r:id="rId6"/>
  </p:sldLayoutIdLs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i="0" kern="1200">
          <a:solidFill>
            <a:schemeClr val="accent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176">
          <p15:clr>
            <a:srgbClr val="F26B43"/>
          </p15:clr>
        </p15:guide>
        <p15:guide id="2" pos="52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emf"/><Relationship Id="rId9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9D82BB-9BAC-9D4E-8430-29669667E3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B4864EB-539C-3D47-AD29-245514BFE515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4EE89C89-777F-7041-8A97-0E30E8C96679}"/>
              </a:ext>
            </a:extLst>
          </p:cNvPr>
          <p:cNvSpPr txBox="1">
            <a:spLocks/>
          </p:cNvSpPr>
          <p:nvPr/>
        </p:nvSpPr>
        <p:spPr>
          <a:xfrm>
            <a:off x="811505" y="422209"/>
            <a:ext cx="8362422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b="1" i="0" kern="1200">
                <a:solidFill>
                  <a:schemeClr val="accent1"/>
                </a:solidFill>
                <a:latin typeface="Gotham Bold" pitchFamily="2" charset="0"/>
                <a:ea typeface="+mj-ea"/>
                <a:cs typeface="Gotham Bold" pitchFamily="2" charset="0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Machine Learning </a:t>
            </a:r>
            <a:b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for Cybersecurity</a:t>
            </a:r>
          </a:p>
          <a:p>
            <a:pPr marL="9144" algn="l">
              <a:lnSpc>
                <a:spcPct val="100000"/>
              </a:lnSpc>
            </a:pPr>
            <a:r>
              <a:rPr lang="en-US" sz="3200" b="0" i="0" dirty="0">
                <a:latin typeface="Arial" panose="020B0604020202020204" pitchFamily="34" charset="0"/>
                <a:cs typeface="Arial" panose="020B0604020202020204" pitchFamily="34" charset="0"/>
              </a:rPr>
              <a:t>Module 2: Applications to Networking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6E05EA78-0EF3-D340-950A-92657C70A162}"/>
              </a:ext>
            </a:extLst>
          </p:cNvPr>
          <p:cNvSpPr txBox="1">
            <a:spLocks/>
          </p:cNvSpPr>
          <p:nvPr/>
        </p:nvSpPr>
        <p:spPr>
          <a:xfrm>
            <a:off x="875908" y="4231394"/>
            <a:ext cx="6747934" cy="1207871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5000"/>
              </a:lnSpc>
              <a:spcBef>
                <a:spcPts val="0"/>
              </a:spcBef>
            </a:pPr>
            <a:r>
              <a:rPr lang="en-US" sz="2200" b="1" dirty="0">
                <a:solidFill>
                  <a:schemeClr val="accent1"/>
                </a:solidFill>
                <a:latin typeface="Adobe Garamond Pro" panose="02020502060506020403" pitchFamily="18" charset="77"/>
                <a:cs typeface="Gotham Bold" pitchFamily="2" charset="0"/>
              </a:rPr>
              <a:t>University of Chicago</a:t>
            </a:r>
            <a:endParaRPr lang="en-US" sz="2200" b="1" i="0" kern="1200" dirty="0">
              <a:solidFill>
                <a:schemeClr val="accent1"/>
              </a:solidFill>
              <a:latin typeface="Adobe Garamond Pro" panose="02020502060506020403" pitchFamily="18" charset="77"/>
              <a:ea typeface="+mn-ea"/>
              <a:cs typeface="Gotham Bold" pitchFamily="2" charset="0"/>
            </a:endParaRPr>
          </a:p>
          <a:p>
            <a:pPr algn="l">
              <a:lnSpc>
                <a:spcPct val="125000"/>
              </a:lnSpc>
              <a:spcBef>
                <a:spcPts val="0"/>
              </a:spcBef>
            </a:pPr>
            <a:r>
              <a:rPr lang="en-US" sz="1800" b="0" i="0" kern="1200" dirty="0">
                <a:solidFill>
                  <a:schemeClr val="accent1"/>
                </a:solidFill>
                <a:latin typeface="Adobe Garamond Pro" panose="02020502060506020403" pitchFamily="18" charset="77"/>
                <a:ea typeface="+mn-ea"/>
                <a:cs typeface="Gotham Bold" pitchFamily="2" charset="0"/>
              </a:rPr>
              <a:t>Fall 2020</a:t>
            </a:r>
          </a:p>
        </p:txBody>
      </p:sp>
    </p:spTree>
    <p:extLst>
      <p:ext uri="{BB962C8B-B14F-4D97-AF65-F5344CB8AC3E}">
        <p14:creationId xmlns:p14="http://schemas.microsoft.com/office/powerpoint/2010/main" val="34143638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numCol="1" anchor="t" anchorCtr="0" compatLnSpc="1">
            <a:prstTxWarp prst="textNoShape">
              <a:avLst/>
            </a:prstTxWarp>
            <a:noAutofit/>
          </a:bodyPr>
          <a:lstStyle/>
          <a:p>
            <a:r>
              <a:rPr lang="en" dirty="0">
                <a:solidFill>
                  <a:schemeClr val="tx1"/>
                </a:solidFill>
              </a:rPr>
              <a:t>Modeling: Model Selection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91" name="Google Shape;191;p23"/>
          <p:cNvSpPr txBox="1">
            <a:spLocks noGrp="1"/>
          </p:cNvSpPr>
          <p:nvPr>
            <p:ph idx="1"/>
          </p:nvPr>
        </p:nvSpPr>
        <p:spPr>
          <a:xfrm>
            <a:off x="544679" y="1253331"/>
            <a:ext cx="11332581" cy="4351338"/>
          </a:xfrm>
          <a:prstGeom prst="rect">
            <a:avLst/>
          </a:prstGeom>
        </p:spPr>
        <p:txBody>
          <a:bodyPr spcFirstLastPara="1" vert="horz" wrap="square" lIns="121900" tIns="121900" rIns="121900" bIns="121900" numCol="1" anchor="t" anchorCtr="0" compatLnSpc="1">
            <a:prstTxWarp prst="textNoShape">
              <a:avLst/>
            </a:prstTxWarp>
            <a:noAutofit/>
          </a:bodyPr>
          <a:lstStyle/>
          <a:p>
            <a:pPr marL="609585" indent="-457189"/>
            <a:r>
              <a:rPr lang="en-US" sz="3200" dirty="0"/>
              <a:t>Consider problems with different levels of </a:t>
            </a:r>
            <a:r>
              <a:rPr lang="en-US" sz="3200" b="1" dirty="0">
                <a:solidFill>
                  <a:srgbClr val="C00000"/>
                </a:solidFill>
              </a:rPr>
              <a:t>complexity</a:t>
            </a:r>
            <a:r>
              <a:rPr lang="en-US" sz="3200" dirty="0"/>
              <a:t>.</a:t>
            </a:r>
            <a:endParaRPr lang="en-US" sz="2400" dirty="0"/>
          </a:p>
          <a:p>
            <a:pPr marL="609585" indent="-457189"/>
            <a:r>
              <a:rPr lang="en" sz="3200" b="1" dirty="0">
                <a:solidFill>
                  <a:srgbClr val="C00000"/>
                </a:solidFill>
              </a:rPr>
              <a:t>Simple Detectors: </a:t>
            </a:r>
            <a:r>
              <a:rPr lang="en" sz="3200" dirty="0"/>
              <a:t>Non-Temporal Models</a:t>
            </a:r>
            <a:endParaRPr sz="3200" dirty="0"/>
          </a:p>
          <a:p>
            <a:pPr marL="1219170" lvl="1" indent="-423323">
              <a:spcBef>
                <a:spcPts val="0"/>
              </a:spcBef>
            </a:pPr>
            <a:r>
              <a:rPr lang="en" b="1" dirty="0">
                <a:solidFill>
                  <a:srgbClr val="C00000"/>
                </a:solidFill>
              </a:rPr>
              <a:t>Random forest</a:t>
            </a:r>
            <a:r>
              <a:rPr lang="en" dirty="0"/>
              <a:t>, SVM</a:t>
            </a:r>
          </a:p>
          <a:p>
            <a:pPr marL="1219170" lvl="1" indent="-423323">
              <a:spcBef>
                <a:spcPts val="0"/>
              </a:spcBef>
            </a:pPr>
            <a:r>
              <a:rPr lang="en" b="1" dirty="0">
                <a:solidFill>
                  <a:srgbClr val="C00000"/>
                </a:solidFill>
              </a:rPr>
              <a:t>Convolutional Neural Network</a:t>
            </a:r>
            <a:endParaRPr b="1" dirty="0">
              <a:solidFill>
                <a:srgbClr val="C00000"/>
              </a:solidFill>
            </a:endParaRPr>
          </a:p>
          <a:p>
            <a:pPr marL="1219170" lvl="1" indent="-423323">
              <a:spcBef>
                <a:spcPts val="0"/>
              </a:spcBef>
            </a:pPr>
            <a:r>
              <a:rPr lang="en" dirty="0"/>
              <a:t>Work on some representations (volume based)</a:t>
            </a:r>
            <a:endParaRPr dirty="0"/>
          </a:p>
          <a:p>
            <a:pPr marL="1219170" lvl="1" indent="-423323">
              <a:spcBef>
                <a:spcPts val="0"/>
              </a:spcBef>
            </a:pPr>
            <a:r>
              <a:rPr lang="en" dirty="0"/>
              <a:t>Challenge: </a:t>
            </a:r>
            <a:r>
              <a:rPr lang="en" b="1" dirty="0"/>
              <a:t>Do not capture temporal features</a:t>
            </a:r>
            <a:endParaRPr dirty="0"/>
          </a:p>
          <a:p>
            <a:pPr marL="609585" indent="-457189"/>
            <a:r>
              <a:rPr lang="en-US" sz="3200" b="1" dirty="0">
                <a:solidFill>
                  <a:srgbClr val="C00000"/>
                </a:solidFill>
              </a:rPr>
              <a:t>More Complex Detectors:</a:t>
            </a:r>
            <a:r>
              <a:rPr lang="en-US" sz="3200" dirty="0"/>
              <a:t> Temporal Models</a:t>
            </a:r>
            <a:endParaRPr sz="3200" dirty="0"/>
          </a:p>
          <a:p>
            <a:pPr marL="1219170" lvl="1" indent="-423323">
              <a:spcBef>
                <a:spcPts val="0"/>
              </a:spcBef>
            </a:pPr>
            <a:r>
              <a:rPr lang="en" dirty="0"/>
              <a:t>Long Short-Term Memory (LSTM), Gated Recurrent Units (GRU)</a:t>
            </a:r>
            <a:endParaRPr dirty="0"/>
          </a:p>
          <a:p>
            <a:pPr marL="1219170" lvl="1" indent="-423323">
              <a:spcBef>
                <a:spcPts val="0"/>
              </a:spcBef>
            </a:pPr>
            <a:r>
              <a:rPr lang="en" dirty="0"/>
              <a:t>Can be used to capture temporal information from the features</a:t>
            </a:r>
            <a:br>
              <a:rPr lang="en" dirty="0"/>
            </a:br>
            <a:endParaRPr dirty="0"/>
          </a:p>
          <a:p>
            <a:pPr marL="0" indent="0">
              <a:spcBef>
                <a:spcPts val="2133"/>
              </a:spcBef>
              <a:spcAft>
                <a:spcPts val="2133"/>
              </a:spcAft>
              <a:buNone/>
            </a:pPr>
            <a:endParaRPr sz="3200" dirty="0"/>
          </a:p>
        </p:txBody>
      </p:sp>
    </p:spTree>
    <p:extLst>
      <p:ext uri="{BB962C8B-B14F-4D97-AF65-F5344CB8AC3E}">
        <p14:creationId xmlns:p14="http://schemas.microsoft.com/office/powerpoint/2010/main" val="35337326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Pipelin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sz="4800" dirty="0">
                <a:solidFill>
                  <a:schemeClr val="tx1"/>
                </a:solidFill>
              </a:rPr>
              <a:t>General Traffic Analysis Framework</a:t>
            </a:r>
            <a:endParaRPr sz="4800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768CC8-67C3-ED45-BA58-58D4F235F3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8600" y="4384627"/>
            <a:ext cx="10515600" cy="1641771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Each step has an associated cost.</a:t>
            </a:r>
          </a:p>
          <a:p>
            <a:r>
              <a:rPr lang="en-US" dirty="0"/>
              <a:t>Goals:</a:t>
            </a:r>
          </a:p>
          <a:p>
            <a:pPr lvl="1"/>
            <a:r>
              <a:rPr lang="en-US" dirty="0"/>
              <a:t>Explore general capabilities, capturing the limits of what is possible in traffic analysis</a:t>
            </a:r>
          </a:p>
          <a:p>
            <a:pPr lvl="1"/>
            <a:r>
              <a:rPr lang="en-US" dirty="0"/>
              <a:t>Consider cost-accuracy tradeoffs</a:t>
            </a:r>
          </a:p>
        </p:txBody>
      </p:sp>
      <p:pic>
        <p:nvPicPr>
          <p:cNvPr id="387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489" y="2236956"/>
            <a:ext cx="812876" cy="812876"/>
          </a:xfrm>
          <a:prstGeom prst="rect">
            <a:avLst/>
          </a:prstGeom>
          <a:ln w="12700">
            <a:miter lim="400000"/>
          </a:ln>
        </p:spPr>
      </p:pic>
      <p:sp>
        <p:nvSpPr>
          <p:cNvPr id="388" name="Input…"/>
          <p:cNvSpPr txBox="1"/>
          <p:nvPr/>
        </p:nvSpPr>
        <p:spPr>
          <a:xfrm>
            <a:off x="398286" y="3123983"/>
            <a:ext cx="868379" cy="5899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/>
          <a:p>
            <a:pPr algn="ctr">
              <a:defRPr sz="3500"/>
            </a:pPr>
            <a:r>
              <a:rPr sz="1750"/>
              <a:t>Input</a:t>
            </a:r>
          </a:p>
          <a:p>
            <a:pPr algn="ctr">
              <a:defRPr sz="3500"/>
            </a:pPr>
            <a:r>
              <a:rPr sz="1750"/>
              <a:t>(Packets)</a:t>
            </a:r>
          </a:p>
        </p:txBody>
      </p:sp>
      <p:sp>
        <p:nvSpPr>
          <p:cNvPr id="389" name="Line"/>
          <p:cNvSpPr/>
          <p:nvPr/>
        </p:nvSpPr>
        <p:spPr>
          <a:xfrm>
            <a:off x="1528501" y="2643394"/>
            <a:ext cx="644832" cy="1"/>
          </a:xfrm>
          <a:prstGeom prst="line">
            <a:avLst/>
          </a:prstGeom>
          <a:ln w="101600">
            <a:solidFill>
              <a:srgbClr val="000000"/>
            </a:solidFill>
            <a:miter lim="400000"/>
            <a:tailEnd type="triangle"/>
          </a:ln>
        </p:spPr>
        <p:txBody>
          <a:bodyPr lIns="25400" tIns="25400" rIns="25400" bIns="25400" anchor="ctr"/>
          <a:lstStyle/>
          <a:p>
            <a:pPr algn="ctr"/>
            <a:endParaRPr sz="900"/>
          </a:p>
        </p:txBody>
      </p:sp>
      <p:pic>
        <p:nvPicPr>
          <p:cNvPr id="390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3183" y="2236956"/>
            <a:ext cx="812876" cy="812876"/>
          </a:xfrm>
          <a:prstGeom prst="rect">
            <a:avLst/>
          </a:prstGeom>
          <a:ln w="12700">
            <a:miter lim="400000"/>
          </a:ln>
        </p:spPr>
      </p:pic>
      <p:pic>
        <p:nvPicPr>
          <p:cNvPr id="391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72125" y="2236956"/>
            <a:ext cx="812876" cy="812876"/>
          </a:xfrm>
          <a:prstGeom prst="rect">
            <a:avLst/>
          </a:prstGeom>
          <a:ln w="12700">
            <a:miter lim="400000"/>
          </a:ln>
        </p:spPr>
      </p:pic>
      <p:sp>
        <p:nvSpPr>
          <p:cNvPr id="392" name="Line"/>
          <p:cNvSpPr/>
          <p:nvPr/>
        </p:nvSpPr>
        <p:spPr>
          <a:xfrm>
            <a:off x="9794648" y="2643394"/>
            <a:ext cx="638889" cy="1"/>
          </a:xfrm>
          <a:prstGeom prst="line">
            <a:avLst/>
          </a:prstGeom>
          <a:ln w="101600">
            <a:solidFill>
              <a:srgbClr val="000000"/>
            </a:solidFill>
            <a:miter lim="400000"/>
            <a:tailEnd type="triangle"/>
          </a:ln>
        </p:spPr>
        <p:txBody>
          <a:bodyPr lIns="25400" tIns="25400" rIns="25400" bIns="25400" anchor="ctr"/>
          <a:lstStyle/>
          <a:p>
            <a:pPr algn="ctr"/>
            <a:endParaRPr sz="900"/>
          </a:p>
        </p:txBody>
      </p:sp>
      <p:sp>
        <p:nvSpPr>
          <p:cNvPr id="393" name="Model…"/>
          <p:cNvSpPr txBox="1"/>
          <p:nvPr/>
        </p:nvSpPr>
        <p:spPr>
          <a:xfrm>
            <a:off x="8629096" y="3123983"/>
            <a:ext cx="773353" cy="5899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/>
          <a:p>
            <a:pPr algn="ctr">
              <a:defRPr sz="3500"/>
            </a:pPr>
            <a:r>
              <a:rPr sz="1750"/>
              <a:t>Model </a:t>
            </a:r>
          </a:p>
          <a:p>
            <a:pPr algn="ctr">
              <a:defRPr sz="3500"/>
            </a:pPr>
            <a:r>
              <a:rPr sz="1750"/>
              <a:t>Training</a:t>
            </a:r>
          </a:p>
        </p:txBody>
      </p:sp>
      <p:sp>
        <p:nvSpPr>
          <p:cNvPr id="394" name="Output…"/>
          <p:cNvSpPr txBox="1"/>
          <p:nvPr/>
        </p:nvSpPr>
        <p:spPr>
          <a:xfrm>
            <a:off x="10134984" y="3123983"/>
            <a:ext cx="1507529" cy="5899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/>
          <a:p>
            <a:pPr algn="ctr">
              <a:defRPr sz="3500"/>
            </a:pPr>
            <a:r>
              <a:rPr sz="1750"/>
              <a:t>Output</a:t>
            </a:r>
          </a:p>
          <a:p>
            <a:pPr algn="ctr">
              <a:defRPr sz="3500"/>
            </a:pPr>
            <a:r>
              <a:rPr sz="1750"/>
              <a:t>(Trained Model)</a:t>
            </a:r>
          </a:p>
        </p:txBody>
      </p:sp>
      <p:sp>
        <p:nvSpPr>
          <p:cNvPr id="395" name="Line"/>
          <p:cNvSpPr/>
          <p:nvPr/>
        </p:nvSpPr>
        <p:spPr>
          <a:xfrm>
            <a:off x="9149621" y="1827865"/>
            <a:ext cx="1" cy="368301"/>
          </a:xfrm>
          <a:prstGeom prst="line">
            <a:avLst/>
          </a:prstGeom>
          <a:ln w="101600">
            <a:solidFill>
              <a:srgbClr val="000000"/>
            </a:solidFill>
            <a:miter lim="400000"/>
            <a:tailEnd type="triangle"/>
          </a:ln>
        </p:spPr>
        <p:txBody>
          <a:bodyPr lIns="25400" tIns="25400" rIns="25400" bIns="25400" anchor="ctr"/>
          <a:lstStyle/>
          <a:p>
            <a:pPr algn="ctr"/>
            <a:endParaRPr sz="900"/>
          </a:p>
        </p:txBody>
      </p:sp>
      <p:sp>
        <p:nvSpPr>
          <p:cNvPr id="396" name="Labels"/>
          <p:cNvSpPr txBox="1"/>
          <p:nvPr/>
        </p:nvSpPr>
        <p:spPr>
          <a:xfrm>
            <a:off x="8757192" y="1499773"/>
            <a:ext cx="633187" cy="32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3500"/>
            </a:lvl1pPr>
          </a:lstStyle>
          <a:p>
            <a:pPr algn="ctr"/>
            <a:r>
              <a:rPr sz="1750" b="1" dirty="0">
                <a:solidFill>
                  <a:srgbClr val="C00000"/>
                </a:solidFill>
              </a:rPr>
              <a:t>Labels</a:t>
            </a:r>
          </a:p>
        </p:txBody>
      </p:sp>
      <p:pic>
        <p:nvPicPr>
          <p:cNvPr id="397" name="Image" descr="Imag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40863" y="2236956"/>
            <a:ext cx="812876" cy="812876"/>
          </a:xfrm>
          <a:prstGeom prst="rect">
            <a:avLst/>
          </a:prstGeom>
          <a:ln w="12700">
            <a:miter lim="400000"/>
          </a:ln>
        </p:spPr>
      </p:pic>
      <p:sp>
        <p:nvSpPr>
          <p:cNvPr id="398" name="Line"/>
          <p:cNvSpPr/>
          <p:nvPr/>
        </p:nvSpPr>
        <p:spPr>
          <a:xfrm>
            <a:off x="7865706" y="2643394"/>
            <a:ext cx="638889" cy="1"/>
          </a:xfrm>
          <a:prstGeom prst="line">
            <a:avLst/>
          </a:prstGeom>
          <a:ln w="101600">
            <a:solidFill>
              <a:srgbClr val="000000"/>
            </a:solidFill>
            <a:miter lim="400000"/>
            <a:tailEnd type="triangle"/>
          </a:ln>
        </p:spPr>
        <p:txBody>
          <a:bodyPr lIns="25400" tIns="25400" rIns="25400" bIns="25400" anchor="ctr"/>
          <a:lstStyle/>
          <a:p>
            <a:pPr algn="ctr"/>
            <a:endParaRPr sz="900"/>
          </a:p>
        </p:txBody>
      </p:sp>
      <p:sp>
        <p:nvSpPr>
          <p:cNvPr id="399" name="Data…"/>
          <p:cNvSpPr txBox="1"/>
          <p:nvPr/>
        </p:nvSpPr>
        <p:spPr>
          <a:xfrm>
            <a:off x="3861285" y="3123983"/>
            <a:ext cx="1446550" cy="5899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/>
          <a:p>
            <a:pPr algn="ctr">
              <a:defRPr sz="3500"/>
            </a:pPr>
            <a:r>
              <a:rPr sz="1750"/>
              <a:t>Data </a:t>
            </a:r>
          </a:p>
          <a:p>
            <a:pPr algn="ctr">
              <a:defRPr sz="3500"/>
            </a:pPr>
            <a:r>
              <a:rPr sz="1750"/>
              <a:t>Representation</a:t>
            </a:r>
          </a:p>
        </p:txBody>
      </p:sp>
      <p:pic>
        <p:nvPicPr>
          <p:cNvPr id="400" name="Image" descr="Image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11922" y="2236956"/>
            <a:ext cx="812876" cy="812876"/>
          </a:xfrm>
          <a:prstGeom prst="rect">
            <a:avLst/>
          </a:prstGeom>
          <a:ln w="12700">
            <a:miter lim="400000"/>
          </a:ln>
        </p:spPr>
      </p:pic>
      <p:sp>
        <p:nvSpPr>
          <p:cNvPr id="401" name="Packet…"/>
          <p:cNvSpPr txBox="1"/>
          <p:nvPr/>
        </p:nvSpPr>
        <p:spPr>
          <a:xfrm>
            <a:off x="1889560" y="3123983"/>
            <a:ext cx="1442639" cy="5899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/>
          <a:p>
            <a:pPr algn="ctr">
              <a:defRPr sz="3500"/>
            </a:pPr>
            <a:r>
              <a:rPr sz="1750"/>
              <a:t>Packet </a:t>
            </a:r>
          </a:p>
          <a:p>
            <a:pPr algn="ctr">
              <a:defRPr sz="3500"/>
            </a:pPr>
            <a:r>
              <a:rPr sz="1750"/>
              <a:t>Transformation</a:t>
            </a:r>
          </a:p>
        </p:txBody>
      </p:sp>
      <p:sp>
        <p:nvSpPr>
          <p:cNvPr id="402" name="Line"/>
          <p:cNvSpPr/>
          <p:nvPr/>
        </p:nvSpPr>
        <p:spPr>
          <a:xfrm>
            <a:off x="3463386" y="2643394"/>
            <a:ext cx="638889" cy="1"/>
          </a:xfrm>
          <a:prstGeom prst="line">
            <a:avLst/>
          </a:prstGeom>
          <a:ln w="101600">
            <a:solidFill>
              <a:srgbClr val="000000"/>
            </a:solidFill>
            <a:miter lim="400000"/>
            <a:tailEnd type="triangle"/>
          </a:ln>
        </p:spPr>
        <p:txBody>
          <a:bodyPr lIns="25400" tIns="25400" rIns="25400" bIns="25400" anchor="ctr"/>
          <a:lstStyle/>
          <a:p>
            <a:pPr algn="ctr"/>
            <a:endParaRPr sz="900"/>
          </a:p>
        </p:txBody>
      </p:sp>
      <p:sp>
        <p:nvSpPr>
          <p:cNvPr id="403" name="Line"/>
          <p:cNvSpPr/>
          <p:nvPr/>
        </p:nvSpPr>
        <p:spPr>
          <a:xfrm>
            <a:off x="5392327" y="2643394"/>
            <a:ext cx="638889" cy="1"/>
          </a:xfrm>
          <a:prstGeom prst="line">
            <a:avLst/>
          </a:prstGeom>
          <a:ln w="101600">
            <a:solidFill>
              <a:srgbClr val="000000"/>
            </a:solidFill>
            <a:miter lim="400000"/>
            <a:tailEnd type="triangle"/>
          </a:ln>
        </p:spPr>
        <p:txBody>
          <a:bodyPr lIns="25400" tIns="25400" rIns="25400" bIns="25400" anchor="ctr"/>
          <a:lstStyle/>
          <a:p>
            <a:pPr algn="ctr"/>
            <a:endParaRPr sz="900"/>
          </a:p>
        </p:txBody>
      </p:sp>
      <p:sp>
        <p:nvSpPr>
          <p:cNvPr id="404" name="Representation…"/>
          <p:cNvSpPr txBox="1"/>
          <p:nvPr/>
        </p:nvSpPr>
        <p:spPr>
          <a:xfrm>
            <a:off x="6009772" y="2213789"/>
            <a:ext cx="1497846" cy="8592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/>
          <a:p>
            <a:pPr algn="ctr">
              <a:defRPr sz="3500"/>
            </a:pPr>
            <a:r>
              <a:rPr sz="1750" dirty="0"/>
              <a:t>Representation </a:t>
            </a:r>
          </a:p>
          <a:p>
            <a:pPr algn="ctr">
              <a:defRPr sz="3500"/>
            </a:pPr>
            <a:r>
              <a:rPr sz="1750" dirty="0"/>
              <a:t>Compression</a:t>
            </a:r>
          </a:p>
          <a:p>
            <a:pPr algn="ctr">
              <a:defRPr sz="3500"/>
            </a:pPr>
            <a:r>
              <a:rPr sz="1750" dirty="0"/>
              <a:t>(Optional)</a:t>
            </a:r>
          </a:p>
        </p:txBody>
      </p:sp>
    </p:spTree>
    <p:extLst>
      <p:ext uri="{BB962C8B-B14F-4D97-AF65-F5344CB8AC3E}">
        <p14:creationId xmlns:p14="http://schemas.microsoft.com/office/powerpoint/2010/main" val="3391497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09231A48-87BC-4F47-AC07-58C86D362A6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172FC6C-7AAF-6F4F-BC75-6BEFB8A77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EBDECB-7644-1942-97F5-FF576B7006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78FBCD-E611-534D-B032-D5131A1E4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CE055-ECFD-9048-9FD8-7E2D8656A4F7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295E989-39A2-6E44-B48D-51831C64B3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063" y="0"/>
            <a:ext cx="114038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4299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C4B81B-27E0-2846-9593-FCB303F994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2214563"/>
            <a:ext cx="8763000" cy="1143000"/>
          </a:xfrm>
        </p:spPr>
        <p:txBody>
          <a:bodyPr>
            <a:normAutofit fontScale="90000"/>
          </a:bodyPr>
          <a:lstStyle/>
          <a:p>
            <a:pPr algn="ctr">
              <a:defRPr/>
            </a:pPr>
            <a:r>
              <a:rPr lang="en-US" dirty="0"/>
              <a:t>Applications of Machine Learning </a:t>
            </a:r>
            <a:br>
              <a:rPr lang="en-US" dirty="0"/>
            </a:br>
            <a:r>
              <a:rPr lang="en-US" dirty="0"/>
              <a:t>to Cybersecurity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FB094F-5BA1-7048-B0B5-CAF9A84CEB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8534400" y="6477000"/>
            <a:ext cx="21336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/>
            <a:fld id="{2E10A7D3-B0AC-0C42-B4F6-30E90C70BB54}" type="slidenum">
              <a:rPr lang="en-US" altLang="en-US" smtClean="0"/>
              <a:pPr eaLnBrk="1" hangingPunct="1"/>
              <a:t>13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301193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327260-B669-0F40-9F65-70F4CF311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Forensics: Challenges and Opportunities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262EC7-1642-9D4F-B70C-48A89115B6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b="1" dirty="0"/>
              <a:t>Problem</a:t>
            </a:r>
          </a:p>
          <a:p>
            <a:pPr lvl="1">
              <a:defRPr/>
            </a:pPr>
            <a:r>
              <a:rPr lang="en-US" dirty="0"/>
              <a:t>More data is better</a:t>
            </a:r>
          </a:p>
          <a:p>
            <a:pPr lvl="1">
              <a:defRPr/>
            </a:pPr>
            <a:r>
              <a:rPr lang="en-US" dirty="0"/>
              <a:t>Need to decide what to capture ahead of time</a:t>
            </a:r>
          </a:p>
          <a:p>
            <a:pPr lvl="1">
              <a:defRPr/>
            </a:pPr>
            <a:r>
              <a:rPr lang="en-US" dirty="0"/>
              <a:t>Identify features (events, network traffic features, etc.) that could trigger more detailed logging</a:t>
            </a:r>
          </a:p>
          <a:p>
            <a:pPr>
              <a:defRPr/>
            </a:pPr>
            <a:r>
              <a:rPr lang="en-US" b="1" dirty="0"/>
              <a:t>Needs</a:t>
            </a:r>
          </a:p>
          <a:p>
            <a:pPr lvl="1">
              <a:defRPr/>
            </a:pPr>
            <a:r>
              <a:rPr lang="en-US" dirty="0"/>
              <a:t>Detection of rare events</a:t>
            </a:r>
          </a:p>
          <a:p>
            <a:pPr lvl="1">
              <a:defRPr/>
            </a:pPr>
            <a:r>
              <a:rPr lang="en-US" dirty="0"/>
              <a:t>Triggers are rare, but must detect with high accuracy</a:t>
            </a:r>
          </a:p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32753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CFE910-1D24-B74B-BE67-63B83F4CB3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Application-Layer </a:t>
            </a:r>
            <a:r>
              <a:rPr lang="en-US" dirty="0" err="1"/>
              <a:t>DoS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E48DA4-9DBA-8843-BF33-CC132E7839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en-US" b="1">
                <a:solidFill>
                  <a:srgbClr val="FF0000"/>
                </a:solidFill>
              </a:rPr>
              <a:t>Conventional</a:t>
            </a:r>
            <a:r>
              <a:rPr lang="en-US" altLang="en-US">
                <a:solidFill>
                  <a:srgbClr val="FF0000"/>
                </a:solidFill>
              </a:rPr>
              <a:t> </a:t>
            </a:r>
            <a:r>
              <a:rPr lang="en-US" altLang="en-US"/>
              <a:t>attacks: Volumetric</a:t>
            </a:r>
          </a:p>
          <a:p>
            <a:pPr lvl="1"/>
            <a:r>
              <a:rPr lang="en-US" altLang="en-US"/>
              <a:t>Send high volumes of traffic towards victim</a:t>
            </a:r>
          </a:p>
          <a:p>
            <a:r>
              <a:rPr lang="en-US" altLang="en-US" b="1">
                <a:solidFill>
                  <a:srgbClr val="FF0000"/>
                </a:solidFill>
              </a:rPr>
              <a:t>Modern</a:t>
            </a:r>
            <a:r>
              <a:rPr lang="en-US" altLang="en-US">
                <a:solidFill>
                  <a:srgbClr val="FF0000"/>
                </a:solidFill>
              </a:rPr>
              <a:t> </a:t>
            </a:r>
            <a:r>
              <a:rPr lang="en-US" altLang="en-US"/>
              <a:t>attacks: Application-layer, low-volume</a:t>
            </a:r>
          </a:p>
          <a:p>
            <a:pPr lvl="1"/>
            <a:r>
              <a:rPr lang="en-US" altLang="en-US"/>
              <a:t>Exploit network traffic that can consume an aysmmetric amount of resources</a:t>
            </a:r>
          </a:p>
          <a:p>
            <a:pPr lvl="1"/>
            <a:r>
              <a:rPr lang="en-US" altLang="en-US"/>
              <a:t>SSL handshakes, DNS traffic (“amplification attacks”), Database operations</a:t>
            </a:r>
          </a:p>
          <a:p>
            <a:r>
              <a:rPr lang="en-US" altLang="en-US" b="1">
                <a:solidFill>
                  <a:srgbClr val="FF0000"/>
                </a:solidFill>
              </a:rPr>
              <a:t>Challenge:</a:t>
            </a:r>
            <a:r>
              <a:rPr lang="en-US" altLang="en-US"/>
              <a:t> Simply counting traffic volumes will not suffice.</a:t>
            </a:r>
          </a:p>
        </p:txBody>
      </p:sp>
    </p:spTree>
    <p:extLst>
      <p:ext uri="{BB962C8B-B14F-4D97-AF65-F5344CB8AC3E}">
        <p14:creationId xmlns:p14="http://schemas.microsoft.com/office/powerpoint/2010/main" val="22298339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D21DB7-BCD6-A142-AB0C-F8FF8219F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Application-Layer </a:t>
            </a:r>
            <a:r>
              <a:rPr lang="en-US" dirty="0" err="1"/>
              <a:t>DoS</a:t>
            </a:r>
            <a:r>
              <a:rPr lang="en-US" dirty="0"/>
              <a:t>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A37279-4B5F-4240-85E4-DCAD9D0093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b="1" dirty="0">
                <a:solidFill>
                  <a:srgbClr val="FF0000"/>
                </a:solidFill>
              </a:rPr>
              <a:t>Goal:</a:t>
            </a:r>
            <a:r>
              <a:rPr lang="en-US" dirty="0"/>
              <a:t> Identify network-level traffic characteristics that are suggestive of application-layer </a:t>
            </a:r>
            <a:r>
              <a:rPr lang="en-US" dirty="0" err="1"/>
              <a:t>DoS</a:t>
            </a:r>
            <a:r>
              <a:rPr lang="en-US" dirty="0"/>
              <a:t>.</a:t>
            </a:r>
          </a:p>
          <a:p>
            <a:pPr>
              <a:defRPr/>
            </a:pPr>
            <a:endParaRPr lang="en-US" dirty="0"/>
          </a:p>
          <a:p>
            <a:pPr>
              <a:defRPr/>
            </a:pPr>
            <a:r>
              <a:rPr lang="en-US" dirty="0"/>
              <a:t>Opportunities for machine learning</a:t>
            </a:r>
          </a:p>
          <a:p>
            <a:pPr lvl="1">
              <a:defRPr/>
            </a:pPr>
            <a:r>
              <a:rPr lang="en-US" dirty="0"/>
              <a:t>Graph analysis: Detection of abnormal request patterns (domains, clients) at an open resolver</a:t>
            </a:r>
          </a:p>
          <a:p>
            <a:pPr lvl="1">
              <a:defRPr/>
            </a:pPr>
            <a:r>
              <a:rPr lang="en-US" dirty="0"/>
              <a:t>Time-series analysis: Detection of level shifts in DNS queries</a:t>
            </a:r>
          </a:p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73414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1CEF2-31FB-8444-8EDF-9E5748105B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Exfiltration and Insider Threats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4B4F75-AF52-CF45-B988-6875D66ED8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35139" y="1422400"/>
            <a:ext cx="5805487" cy="517525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en-US" b="1">
                <a:solidFill>
                  <a:srgbClr val="FF0000"/>
                </a:solidFill>
              </a:rPr>
              <a:t>Problem</a:t>
            </a:r>
          </a:p>
          <a:p>
            <a:pPr lvl="1">
              <a:lnSpc>
                <a:spcPct val="90000"/>
              </a:lnSpc>
            </a:pPr>
            <a:r>
              <a:rPr lang="en-US" altLang="en-US"/>
              <a:t>Determine when an employee is a “flight risk” or otherwise a risk for leaking data</a:t>
            </a:r>
          </a:p>
          <a:p>
            <a:pPr lvl="1">
              <a:lnSpc>
                <a:spcPct val="90000"/>
              </a:lnSpc>
            </a:pPr>
            <a:r>
              <a:rPr lang="en-US" altLang="en-US"/>
              <a:t>Insight: Sometimes flight risk is preceded by changes in communication patterns</a:t>
            </a:r>
          </a:p>
          <a:p>
            <a:pPr>
              <a:lnSpc>
                <a:spcPct val="90000"/>
              </a:lnSpc>
            </a:pPr>
            <a:r>
              <a:rPr lang="en-US" altLang="en-US" b="1">
                <a:solidFill>
                  <a:srgbClr val="FF0000"/>
                </a:solidFill>
              </a:rPr>
              <a:t>Goal:</a:t>
            </a:r>
            <a:r>
              <a:rPr lang="en-US" altLang="en-US"/>
              <a:t> Use data about communication patterns to detect probability of flight risk</a:t>
            </a:r>
          </a:p>
          <a:p>
            <a:pPr lvl="1">
              <a:lnSpc>
                <a:spcPct val="90000"/>
              </a:lnSpc>
            </a:pPr>
            <a:r>
              <a:rPr lang="en-US" altLang="en-US"/>
              <a:t>Increase defenses (e.g., firewalling) if exfiltration could be predicted</a:t>
            </a:r>
          </a:p>
          <a:p>
            <a:pPr>
              <a:lnSpc>
                <a:spcPct val="90000"/>
              </a:lnSpc>
            </a:pPr>
            <a:r>
              <a:rPr lang="en-US" altLang="en-US"/>
              <a:t>Currently: No good solutions</a:t>
            </a:r>
          </a:p>
        </p:txBody>
      </p:sp>
      <p:pic>
        <p:nvPicPr>
          <p:cNvPr id="49155" name="Picture 3">
            <a:extLst>
              <a:ext uri="{FF2B5EF4-FFF2-40B4-BE49-F238E27FC236}">
                <a16:creationId xmlns:a16="http://schemas.microsoft.com/office/drawing/2014/main" id="{C29D149D-8DBB-9040-BB71-3A485DEE29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6476" y="1639889"/>
            <a:ext cx="3311525" cy="473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928163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48A76A-D2C9-AF4B-B0DB-473051FB1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Forensics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BC7FC3-167F-4A4F-873B-B7CBE2C12A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98613" y="1600201"/>
            <a:ext cx="5313362" cy="4835525"/>
          </a:xfrm>
        </p:spPr>
        <p:txBody>
          <a:bodyPr>
            <a:normAutofit lnSpcReduction="10000"/>
          </a:bodyPr>
          <a:lstStyle/>
          <a:p>
            <a:pPr>
              <a:defRPr/>
            </a:pPr>
            <a:r>
              <a:rPr lang="en-US" dirty="0"/>
              <a:t>Post-intrusion, trace back the source of attack</a:t>
            </a:r>
          </a:p>
          <a:p>
            <a:pPr lvl="1">
              <a:defRPr/>
            </a:pPr>
            <a:r>
              <a:rPr lang="en-US" dirty="0"/>
              <a:t>What happened?</a:t>
            </a:r>
          </a:p>
          <a:p>
            <a:pPr lvl="1">
              <a:defRPr/>
            </a:pPr>
            <a:r>
              <a:rPr lang="en-US" dirty="0"/>
              <a:t>Where did attack come from?</a:t>
            </a:r>
          </a:p>
          <a:p>
            <a:pPr lvl="1">
              <a:defRPr/>
            </a:pPr>
            <a:r>
              <a:rPr lang="en-US" dirty="0"/>
              <a:t>Was any data lost?</a:t>
            </a:r>
          </a:p>
          <a:p>
            <a:pPr>
              <a:defRPr/>
            </a:pPr>
            <a:r>
              <a:rPr lang="en-US" dirty="0"/>
              <a:t>Requires extensive logging</a:t>
            </a:r>
            <a:br>
              <a:rPr lang="en-US" dirty="0"/>
            </a:br>
            <a:r>
              <a:rPr lang="en-US" dirty="0"/>
              <a:t>(prohibitive)</a:t>
            </a:r>
          </a:p>
          <a:p>
            <a:pPr lvl="1">
              <a:defRPr/>
            </a:pPr>
            <a:r>
              <a:rPr lang="en-US" dirty="0"/>
              <a:t>Need to determine when and where to activate intensive logging.</a:t>
            </a:r>
          </a:p>
          <a:p>
            <a:pPr>
              <a:defRPr/>
            </a:pPr>
            <a:r>
              <a:rPr lang="en-US" dirty="0"/>
              <a:t>Currently: Difficult</a:t>
            </a:r>
          </a:p>
        </p:txBody>
      </p:sp>
      <p:pic>
        <p:nvPicPr>
          <p:cNvPr id="45059" name="Picture 4">
            <a:extLst>
              <a:ext uri="{FF2B5EF4-FFF2-40B4-BE49-F238E27FC236}">
                <a16:creationId xmlns:a16="http://schemas.microsoft.com/office/drawing/2014/main" id="{BE2CD8B3-8E18-264B-83C8-9C0B1802D7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7550" y="2349501"/>
            <a:ext cx="3600450" cy="3571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935966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F45156-AD53-B348-A95B-EFB3E4F71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Exfiltration and Insider Threats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317E53-1504-C840-8C0B-74942A376D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Opportunities for machine learning</a:t>
            </a:r>
          </a:p>
          <a:p>
            <a:pPr lvl="1">
              <a:defRPr/>
            </a:pPr>
            <a:r>
              <a:rPr lang="en-US" dirty="0"/>
              <a:t>Analyzing communication patterns using graph analysis</a:t>
            </a:r>
          </a:p>
          <a:p>
            <a:pPr lvl="1">
              <a:defRPr/>
            </a:pPr>
            <a:r>
              <a:rPr lang="en-US" dirty="0"/>
              <a:t>Detection of rare events</a:t>
            </a:r>
          </a:p>
          <a:p>
            <a:pPr lvl="1">
              <a:defRPr/>
            </a:pPr>
            <a:r>
              <a:rPr lang="en-US" dirty="0"/>
              <a:t>Requires incorporation of many heterogeneous datasets (e.g., communication logs, traffic patterns, etc.)</a:t>
            </a:r>
          </a:p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65061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CD7FD4-3AE8-4547-8D9C-FDBA0E1F18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2368" y="0"/>
            <a:ext cx="6586491" cy="1286160"/>
          </a:xfrm>
        </p:spPr>
        <p:txBody>
          <a:bodyPr anchor="b">
            <a:normAutofit/>
          </a:bodyPr>
          <a:lstStyle/>
          <a:p>
            <a:r>
              <a:rPr lang="en-US" dirty="0"/>
              <a:t>Who Am I?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A64589-6255-984D-AB50-D4777C3762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42368" y="1536289"/>
            <a:ext cx="6586489" cy="5103501"/>
          </a:xfrm>
        </p:spPr>
        <p:txBody>
          <a:bodyPr>
            <a:normAutofit/>
          </a:bodyPr>
          <a:lstStyle/>
          <a:p>
            <a:r>
              <a:rPr lang="en-US" b="1" dirty="0"/>
              <a:t>Professor Nick Feamster</a:t>
            </a:r>
            <a:br>
              <a:rPr lang="en-US" b="1" dirty="0"/>
            </a:br>
            <a:endParaRPr lang="en-US" b="1" dirty="0"/>
          </a:p>
          <a:p>
            <a:r>
              <a:rPr lang="en-US" sz="2400" dirty="0"/>
              <a:t>Networking, Machine Learning, and Security</a:t>
            </a:r>
          </a:p>
          <a:p>
            <a:pPr lvl="1"/>
            <a:r>
              <a:rPr lang="en-US" sz="1600" b="1" dirty="0">
                <a:solidFill>
                  <a:srgbClr val="FF0000"/>
                </a:solidFill>
              </a:rPr>
              <a:t>Applications of Machine Learning</a:t>
            </a:r>
            <a:r>
              <a:rPr lang="en-US" sz="1600" dirty="0"/>
              <a:t> (anomaly detection, classification)</a:t>
            </a:r>
          </a:p>
          <a:p>
            <a:pPr lvl="1"/>
            <a:r>
              <a:rPr lang="en-US" sz="1600" b="1" dirty="0">
                <a:solidFill>
                  <a:srgbClr val="FF0000"/>
                </a:solidFill>
              </a:rPr>
              <a:t>Applications to Public Policy </a:t>
            </a:r>
            <a:r>
              <a:rPr lang="en-US" sz="1600" dirty="0"/>
              <a:t>(broadband deployment, digital divide, …)</a:t>
            </a:r>
          </a:p>
          <a:p>
            <a:pPr lvl="1"/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38AEA9-F1F8-6E49-A2F8-4DB690CA69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3468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6764095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182D1B-82BA-574E-811D-379582B73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Automating Access Control Lists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4319FF-1628-A749-AF89-CE46AD5832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35138" y="1600201"/>
            <a:ext cx="4773612" cy="4525963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b="1" dirty="0">
                <a:solidFill>
                  <a:srgbClr val="FF0000"/>
                </a:solidFill>
              </a:rPr>
              <a:t>Problem</a:t>
            </a:r>
          </a:p>
          <a:p>
            <a:pPr lvl="1">
              <a:defRPr/>
            </a:pPr>
            <a:r>
              <a:rPr lang="en-US" dirty="0"/>
              <a:t>Access control lists need to be continually updated</a:t>
            </a:r>
          </a:p>
          <a:p>
            <a:pPr lvl="1">
              <a:defRPr/>
            </a:pPr>
            <a:r>
              <a:rPr lang="en-US" dirty="0"/>
              <a:t>They can also get overly long if old rules are not removed, consolidated, etc.</a:t>
            </a:r>
          </a:p>
          <a:p>
            <a:pPr>
              <a:defRPr/>
            </a:pPr>
            <a:r>
              <a:rPr lang="en-US" dirty="0"/>
              <a:t>Currently: Manual</a:t>
            </a:r>
          </a:p>
          <a:p>
            <a:pPr>
              <a:defRPr/>
            </a:pPr>
            <a:r>
              <a:rPr lang="en-US" dirty="0"/>
              <a:t>Need better ways to automate, verify, and optimize</a:t>
            </a:r>
          </a:p>
        </p:txBody>
      </p:sp>
      <p:pic>
        <p:nvPicPr>
          <p:cNvPr id="51203" name="Picture 3">
            <a:extLst>
              <a:ext uri="{FF2B5EF4-FFF2-40B4-BE49-F238E27FC236}">
                <a16:creationId xmlns:a16="http://schemas.microsoft.com/office/drawing/2014/main" id="{3992E257-D7FE-DB48-911C-57672076D2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8750" y="2281239"/>
            <a:ext cx="4027488" cy="2370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265487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8F78A-729E-644E-AAFE-E9E5E41E0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Automating Access Control Lists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50E2A2-5EBC-DC4E-A0E4-5EA44CD97D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en-US" sz="2600" b="1">
                <a:solidFill>
                  <a:srgbClr val="FF0000"/>
                </a:solidFill>
              </a:rPr>
              <a:t>Goal:</a:t>
            </a:r>
            <a:r>
              <a:rPr lang="en-US" altLang="en-US" sz="2600"/>
              <a:t> Automate ACL provisioning, removal, optimization</a:t>
            </a:r>
            <a:br>
              <a:rPr lang="en-US" altLang="en-US" sz="2600"/>
            </a:br>
            <a:endParaRPr lang="en-US" altLang="en-US" sz="2600"/>
          </a:p>
          <a:p>
            <a:pPr>
              <a:lnSpc>
                <a:spcPct val="90000"/>
              </a:lnSpc>
            </a:pPr>
            <a:r>
              <a:rPr lang="en-US" altLang="en-US" sz="2600"/>
              <a:t>Machine Learning Capabilities</a:t>
            </a:r>
          </a:p>
          <a:p>
            <a:pPr lvl="1">
              <a:lnSpc>
                <a:spcPct val="90000"/>
              </a:lnSpc>
            </a:pPr>
            <a:r>
              <a:rPr lang="en-US" altLang="en-US" sz="2200"/>
              <a:t>Clustering techniques can </a:t>
            </a:r>
            <a:r>
              <a:rPr lang="en-US" altLang="en-US" sz="2200" b="1"/>
              <a:t>identify common idioms</a:t>
            </a:r>
          </a:p>
          <a:p>
            <a:pPr lvl="1">
              <a:lnSpc>
                <a:spcPct val="90000"/>
              </a:lnSpc>
            </a:pPr>
            <a:r>
              <a:rPr lang="en-US" altLang="en-US" sz="2200"/>
              <a:t>Traffic analysis can help </a:t>
            </a:r>
            <a:r>
              <a:rPr lang="en-US" altLang="en-US" sz="2200" b="1"/>
              <a:t>identify “dead code”</a:t>
            </a:r>
          </a:p>
          <a:p>
            <a:pPr lvl="1">
              <a:lnSpc>
                <a:spcPct val="90000"/>
              </a:lnSpc>
            </a:pPr>
            <a:r>
              <a:rPr lang="en-US" altLang="en-US" sz="2200"/>
              <a:t>Time-dependent dataset analysis can </a:t>
            </a:r>
            <a:r>
              <a:rPr lang="en-US" altLang="en-US" sz="2200" b="1"/>
              <a:t>predict</a:t>
            </a:r>
            <a:r>
              <a:rPr lang="en-US" altLang="en-US" sz="2200"/>
              <a:t> which ACLs are needed, and when</a:t>
            </a:r>
          </a:p>
          <a:p>
            <a:pPr lvl="1">
              <a:lnSpc>
                <a:spcPct val="90000"/>
              </a:lnSpc>
            </a:pPr>
            <a:endParaRPr lang="en-US" altLang="en-US" sz="2200"/>
          </a:p>
          <a:p>
            <a:pPr>
              <a:lnSpc>
                <a:spcPct val="90000"/>
              </a:lnSpc>
            </a:pPr>
            <a:r>
              <a:rPr lang="en-US" altLang="en-US" sz="2600"/>
              <a:t>Future: Coupling with SDN for “closed loop” automation</a:t>
            </a:r>
          </a:p>
        </p:txBody>
      </p:sp>
    </p:spTree>
    <p:extLst>
      <p:ext uri="{BB962C8B-B14F-4D97-AF65-F5344CB8AC3E}">
        <p14:creationId xmlns:p14="http://schemas.microsoft.com/office/powerpoint/2010/main" val="2185478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3FC15-2FBC-2A4D-B05B-6A35F1DAF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B16A1A-4606-F24D-803D-9D0120CD23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9288" y="1412876"/>
            <a:ext cx="8229600" cy="3960813"/>
          </a:xfrm>
        </p:spPr>
        <p:txBody>
          <a:bodyPr>
            <a:normAutofit lnSpcReduction="10000"/>
          </a:bodyPr>
          <a:lstStyle/>
          <a:p>
            <a:pPr>
              <a:defRPr/>
            </a:pPr>
            <a:r>
              <a:rPr lang="en-US" dirty="0"/>
              <a:t>Many network tasks rely on data analysis, domain knowledge, and predictive analytics </a:t>
            </a:r>
          </a:p>
          <a:p>
            <a:pPr lvl="1">
              <a:defRPr/>
            </a:pPr>
            <a:r>
              <a:rPr lang="en-US" dirty="0"/>
              <a:t>Two main problem areas: </a:t>
            </a:r>
            <a:r>
              <a:rPr lang="en-US" b="1" dirty="0">
                <a:solidFill>
                  <a:srgbClr val="333399"/>
                </a:solidFill>
              </a:rPr>
              <a:t>Detection</a:t>
            </a:r>
            <a:r>
              <a:rPr lang="en-US" dirty="0">
                <a:solidFill>
                  <a:srgbClr val="333399"/>
                </a:solidFill>
              </a:rPr>
              <a:t> </a:t>
            </a:r>
            <a:r>
              <a:rPr lang="en-US" dirty="0"/>
              <a:t>and </a:t>
            </a:r>
            <a:r>
              <a:rPr lang="en-US" b="1" dirty="0">
                <a:solidFill>
                  <a:srgbClr val="333399"/>
                </a:solidFill>
              </a:rPr>
              <a:t>Prediction</a:t>
            </a:r>
          </a:p>
          <a:p>
            <a:pPr>
              <a:defRPr/>
            </a:pPr>
            <a:endParaRPr lang="en-US" dirty="0"/>
          </a:p>
          <a:p>
            <a:pPr>
              <a:defRPr/>
            </a:pPr>
            <a:r>
              <a:rPr lang="en-US" dirty="0"/>
              <a:t>Various network management problems</a:t>
            </a:r>
          </a:p>
          <a:p>
            <a:pPr lvl="1">
              <a:defRPr/>
            </a:pPr>
            <a:r>
              <a:rPr lang="en-US" dirty="0"/>
              <a:t>Configuring the network in the first place</a:t>
            </a:r>
          </a:p>
          <a:p>
            <a:pPr lvl="1">
              <a:defRPr/>
            </a:pPr>
            <a:r>
              <a:rPr lang="en-US" dirty="0"/>
              <a:t>Detecting and reacting to faults</a:t>
            </a:r>
          </a:p>
          <a:p>
            <a:pPr lvl="1">
              <a:defRPr/>
            </a:pPr>
            <a:r>
              <a:rPr lang="en-US" dirty="0"/>
              <a:t>Detecting and mitigating attacks</a:t>
            </a:r>
          </a:p>
          <a:p>
            <a:pPr lvl="1">
              <a:defRPr/>
            </a:pPr>
            <a:r>
              <a:rPr lang="en-US" dirty="0"/>
              <a:t>Predicting the effects of configuration change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842974-3969-A440-A7F2-33706138D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8534400" y="6477000"/>
            <a:ext cx="21336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/>
            <a:fld id="{C228F512-F04A-204E-A835-475A9EF3DF08}" type="slidenum">
              <a:rPr lang="en-US" altLang="en-US" smtClean="0"/>
              <a:pPr eaLnBrk="1" hangingPunct="1"/>
              <a:t>22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297099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itle 1">
            <a:extLst>
              <a:ext uri="{FF2B5EF4-FFF2-40B4-BE49-F238E27FC236}">
                <a16:creationId xmlns:a16="http://schemas.microsoft.com/office/drawing/2014/main" id="{A08D0E48-DDDE-9B43-A073-0C0ECA4B90B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703917" y="2205567"/>
            <a:ext cx="8763000" cy="1143000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en-US" dirty="0"/>
              <a:t>Security: From Reactive Defense to Predictive Analytics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48EE05-6B99-884A-A342-E983CEE8D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32" indent="-285744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71" indent="-228594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60" indent="-228594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349" indent="-228594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666933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3276518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886103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4495688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13FD061-0D81-EE42-8DEF-AE0EB4DE7396}" type="slidenum">
              <a:rPr lang="en-US" altLang="en-US" sz="1333"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23</a:t>
            </a:fld>
            <a:endParaRPr lang="en-US" altLang="en-US" sz="1333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262267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497D5-A560-B243-8187-AAF51ECF1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Many </a:t>
            </a:r>
            <a:r>
              <a:rPr lang="en-US" dirty="0" err="1"/>
              <a:t>Cybersecurity</a:t>
            </a:r>
            <a:r>
              <a:rPr lang="en-US" dirty="0"/>
              <a:t> Problems Involve Large-Scale Predictive Analytics</a:t>
            </a:r>
          </a:p>
        </p:txBody>
      </p:sp>
      <p:sp>
        <p:nvSpPr>
          <p:cNvPr id="25602" name="Content Placeholder 2">
            <a:extLst>
              <a:ext uri="{FF2B5EF4-FFF2-40B4-BE49-F238E27FC236}">
                <a16:creationId xmlns:a16="http://schemas.microsoft.com/office/drawing/2014/main" id="{6A3F4EC4-81E0-3A48-A9F8-7753A435751A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Rare events</a:t>
            </a:r>
          </a:p>
          <a:p>
            <a:r>
              <a:rPr lang="en-US" altLang="en-US"/>
              <a:t>Time-series analysis</a:t>
            </a:r>
          </a:p>
          <a:p>
            <a:r>
              <a:rPr lang="en-US" altLang="en-US"/>
              <a:t>Analysis of heterogenous data</a:t>
            </a:r>
          </a:p>
          <a:p>
            <a:r>
              <a:rPr lang="en-US" altLang="en-US"/>
              <a:t>Analysis of communication graphs</a:t>
            </a:r>
          </a:p>
          <a:p>
            <a:r>
              <a:rPr lang="en-US" altLang="en-US"/>
              <a:t>Need to analyze data in real time</a:t>
            </a:r>
          </a:p>
          <a:p>
            <a:r>
              <a:rPr lang="en-US" altLang="en-US"/>
              <a:t>Need to detect outliers</a:t>
            </a:r>
          </a:p>
        </p:txBody>
      </p:sp>
    </p:spTree>
    <p:extLst>
      <p:ext uri="{BB962C8B-B14F-4D97-AF65-F5344CB8AC3E}">
        <p14:creationId xmlns:p14="http://schemas.microsoft.com/office/powerpoint/2010/main" val="7146197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Title 7">
            <a:extLst>
              <a:ext uri="{FF2B5EF4-FFF2-40B4-BE49-F238E27FC236}">
                <a16:creationId xmlns:a16="http://schemas.microsoft.com/office/drawing/2014/main" id="{39C5719C-5661-3B4A-BECC-31E0179290B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Unwanted Traffic: Spam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B00851E-5A24-FA4C-82BA-9D0F62374D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solidFill>
                  <a:srgbClr val="FF0000"/>
                </a:solidFill>
              </a:rPr>
              <a:t>70-90%</a:t>
            </a:r>
            <a:r>
              <a:rPr lang="en-US" dirty="0"/>
              <a:t> of all email traffic is spam</a:t>
            </a:r>
          </a:p>
          <a:p>
            <a:pPr marL="0" indent="0">
              <a:buNone/>
              <a:defRPr/>
            </a:pPr>
            <a:r>
              <a:rPr lang="en-US" sz="1400" dirty="0"/>
              <a:t>	</a:t>
            </a:r>
            <a:r>
              <a:rPr lang="en-US" sz="1600" dirty="0"/>
              <a:t>(Sources: Symantec 2010, MAAWG 2011, Symantec 2013)</a:t>
            </a:r>
            <a:endParaRPr lang="en-US" dirty="0"/>
          </a:p>
          <a:p>
            <a:pPr>
              <a:defRPr/>
            </a:pPr>
            <a:endParaRPr lang="en-US" dirty="0"/>
          </a:p>
        </p:txBody>
      </p:sp>
      <p:pic>
        <p:nvPicPr>
          <p:cNvPr id="26627" name="Picture 10" descr="spam-over-time_cut.png">
            <a:extLst>
              <a:ext uri="{FF2B5EF4-FFF2-40B4-BE49-F238E27FC236}">
                <a16:creationId xmlns:a16="http://schemas.microsoft.com/office/drawing/2014/main" id="{AF85C3C0-5E1D-5C46-BF06-25A82094CD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5851" y="2438400"/>
            <a:ext cx="7480300" cy="340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501357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2">
            <a:extLst>
              <a:ext uri="{FF2B5EF4-FFF2-40B4-BE49-F238E27FC236}">
                <a16:creationId xmlns:a16="http://schemas.microsoft.com/office/drawing/2014/main" id="{E5CEA3CC-12BF-BD49-86AA-E42F6865F91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752600" y="332318"/>
            <a:ext cx="8688917" cy="1060449"/>
          </a:xfrm>
        </p:spPr>
        <p:txBody>
          <a:bodyPr vert="horz" lIns="0" tIns="0" rIns="0" bIns="0" rtlCol="0" anchor="ctr">
            <a:normAutofit fontScale="90000"/>
          </a:bodyPr>
          <a:lstStyle/>
          <a:p>
            <a:pPr defTabSz="448722">
              <a:tabLst>
                <a:tab pos="723882" algn="l"/>
                <a:tab pos="1447764" algn="l"/>
                <a:tab pos="2171646" algn="l"/>
                <a:tab pos="2895528" algn="l"/>
                <a:tab pos="3619410" algn="l"/>
                <a:tab pos="4343291" algn="l"/>
                <a:tab pos="5067173" algn="l"/>
                <a:tab pos="5788939" algn="l"/>
                <a:tab pos="6514937" algn="l"/>
                <a:tab pos="7236703" algn="l"/>
                <a:tab pos="7960585" algn="l"/>
                <a:tab pos="8686583" algn="l"/>
              </a:tabLst>
            </a:pPr>
            <a:r>
              <a:rPr lang="fi-FI" altLang="en-US"/>
              <a:t>Conventional Approach #1: </a:t>
            </a:r>
            <a:br>
              <a:rPr lang="fi-FI" altLang="en-US"/>
            </a:br>
            <a:r>
              <a:rPr lang="fi-FI" altLang="en-US"/>
              <a:t>Content Filters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402F208-AE1E-AF43-B535-5BEC1BC9F7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32" indent="-285744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71" indent="-228594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60" indent="-228594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349" indent="-228594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666933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3276518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886103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4495688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F215E4A8-7EC6-8043-BCB9-F2377506C7A8}" type="slidenum">
              <a:rPr lang="en-US" altLang="en-US" sz="1333"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26</a:t>
            </a:fld>
            <a:endParaRPr lang="en-US" altLang="en-US" sz="1333">
              <a:ea typeface="宋体" panose="02010600030101010101" pitchFamily="2" charset="-122"/>
            </a:endParaRPr>
          </a:p>
        </p:txBody>
      </p:sp>
      <p:pic>
        <p:nvPicPr>
          <p:cNvPr id="28674" name="Picture 4">
            <a:extLst>
              <a:ext uri="{FF2B5EF4-FFF2-40B4-BE49-F238E27FC236}">
                <a16:creationId xmlns:a16="http://schemas.microsoft.com/office/drawing/2014/main" id="{471C60AF-7BAD-0942-AC88-BC3F371FD5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1627718"/>
            <a:ext cx="4114800" cy="308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5" name="Picture 6">
            <a:extLst>
              <a:ext uri="{FF2B5EF4-FFF2-40B4-BE49-F238E27FC236}">
                <a16:creationId xmlns:a16="http://schemas.microsoft.com/office/drawing/2014/main" id="{EEB158D1-B9E9-F743-9838-C3E133AD1D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2694518"/>
            <a:ext cx="3505200" cy="31559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9991" name="Text Box 7">
            <a:extLst>
              <a:ext uri="{FF2B5EF4-FFF2-40B4-BE49-F238E27FC236}">
                <a16:creationId xmlns:a16="http://schemas.microsoft.com/office/drawing/2014/main" id="{D12BB731-88FA-D54C-B401-E85A47A7E0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48200" y="6263218"/>
            <a:ext cx="2734733" cy="4423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wrap="none" lIns="81631" tIns="40816" rIns="81631" bIns="40816"/>
          <a:lstStyle>
            <a:lvl1pPr defTabSz="407988"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392113" indent="-196850" defTabSz="407988"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587375" indent="-195263" defTabSz="407988"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782638" indent="-195263" defTabSz="407988"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979488" indent="-196850" defTabSz="407988"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1436688" indent="-196850" defTabSz="40798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1893888" indent="-196850" defTabSz="40798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2351088" indent="-196850" defTabSz="40798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2808288" indent="-196850" defTabSz="40798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>
              <a:lnSpc>
                <a:spcPct val="93000"/>
              </a:lnSpc>
              <a:buClr>
                <a:srgbClr val="000000"/>
              </a:buClr>
              <a:buSzPct val="45000"/>
              <a:buFont typeface="Wingdings" charset="0"/>
              <a:buNone/>
              <a:defRPr/>
            </a:pPr>
            <a:r>
              <a:rPr lang="fi-FI" sz="2500">
                <a:solidFill>
                  <a:srgbClr val="000000"/>
                </a:solidFill>
                <a:cs typeface="宋体" charset="0"/>
              </a:rPr>
              <a:t>...even mp3s!</a:t>
            </a:r>
          </a:p>
        </p:txBody>
      </p:sp>
      <p:sp>
        <p:nvSpPr>
          <p:cNvPr id="169992" name="Text Box 8">
            <a:extLst>
              <a:ext uri="{FF2B5EF4-FFF2-40B4-BE49-F238E27FC236}">
                <a16:creationId xmlns:a16="http://schemas.microsoft.com/office/drawing/2014/main" id="{01BD479C-A3DA-A847-AB2E-824AEAC187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1" y="1856317"/>
            <a:ext cx="1037167" cy="4402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lIns="81631" tIns="40816" rIns="81631" bIns="40816"/>
          <a:lstStyle>
            <a:lvl1pPr defTabSz="40798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392113" indent="-196850" defTabSz="40798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587375" indent="-195263" defTabSz="40798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782638" indent="-195263" defTabSz="40798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979488" indent="-196850" defTabSz="40798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1436688" indent="-196850" defTabSz="40798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1893888" indent="-196850" defTabSz="40798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2351088" indent="-196850" defTabSz="40798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2808288" indent="-196850" defTabSz="40798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>
              <a:lnSpc>
                <a:spcPct val="93000"/>
              </a:lnSpc>
              <a:buClr>
                <a:srgbClr val="000000"/>
              </a:buClr>
              <a:buSzPct val="45000"/>
              <a:buFont typeface="Wingdings" charset="0"/>
              <a:buNone/>
              <a:defRPr/>
            </a:pPr>
            <a:r>
              <a:rPr lang="fi-FI" sz="2500" b="1">
                <a:solidFill>
                  <a:srgbClr val="000000"/>
                </a:solidFill>
                <a:cs typeface="宋体" charset="0"/>
              </a:rPr>
              <a:t>PDFs</a:t>
            </a:r>
          </a:p>
        </p:txBody>
      </p:sp>
      <p:sp>
        <p:nvSpPr>
          <p:cNvPr id="28678" name="Text Box 9">
            <a:extLst>
              <a:ext uri="{FF2B5EF4-FFF2-40B4-BE49-F238E27FC236}">
                <a16:creationId xmlns:a16="http://schemas.microsoft.com/office/drawing/2014/main" id="{4105994A-305A-C14A-B24B-B7573620BD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72833" y="5395384"/>
            <a:ext cx="162984" cy="3873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en-US" altLang="en-US" sz="2400"/>
          </a:p>
        </p:txBody>
      </p:sp>
      <p:sp>
        <p:nvSpPr>
          <p:cNvPr id="169994" name="Text Box 10">
            <a:extLst>
              <a:ext uri="{FF2B5EF4-FFF2-40B4-BE49-F238E27FC236}">
                <a16:creationId xmlns:a16="http://schemas.microsoft.com/office/drawing/2014/main" id="{2559C44B-DA5E-BF4B-844F-5DB92B2448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15201" y="2770717"/>
            <a:ext cx="2713567" cy="4402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lIns="81631" tIns="40816" rIns="81631" bIns="40816"/>
          <a:lstStyle>
            <a:lvl1pPr defTabSz="407988"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392113" indent="-196850" defTabSz="407988"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587375" indent="-195263" defTabSz="407988"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782638" indent="-195263" defTabSz="407988"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979488" indent="-196850" defTabSz="407988"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1436688" indent="-196850" defTabSz="40798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1893888" indent="-196850" defTabSz="40798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2351088" indent="-196850" defTabSz="40798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2808288" indent="-196850" defTabSz="40798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>
              <a:lnSpc>
                <a:spcPct val="93000"/>
              </a:lnSpc>
              <a:buClr>
                <a:srgbClr val="000000"/>
              </a:buClr>
              <a:buSzPct val="45000"/>
              <a:buFont typeface="Wingdings" charset="0"/>
              <a:buNone/>
              <a:defRPr/>
            </a:pPr>
            <a:r>
              <a:rPr lang="fi-FI" sz="2500" b="1">
                <a:solidFill>
                  <a:srgbClr val="000000"/>
                </a:solidFill>
                <a:cs typeface="宋体" charset="0"/>
              </a:rPr>
              <a:t>Excel sheets</a:t>
            </a:r>
          </a:p>
        </p:txBody>
      </p:sp>
      <p:sp>
        <p:nvSpPr>
          <p:cNvPr id="169995" name="Text Box 11">
            <a:extLst>
              <a:ext uri="{FF2B5EF4-FFF2-40B4-BE49-F238E27FC236}">
                <a16:creationId xmlns:a16="http://schemas.microsoft.com/office/drawing/2014/main" id="{348F5029-B5A3-A04F-8A5B-FE1E4949EA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1" y="4370918"/>
            <a:ext cx="2713567" cy="4423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lIns="81631" tIns="40816" rIns="81631" bIns="40816"/>
          <a:lstStyle>
            <a:lvl1pPr defTabSz="407988"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392113" indent="-196850" defTabSz="407988"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587375" indent="-195263" defTabSz="407988"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782638" indent="-195263" defTabSz="407988"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979488" indent="-196850" defTabSz="407988"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1436688" indent="-196850" defTabSz="40798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1893888" indent="-196850" defTabSz="40798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2351088" indent="-196850" defTabSz="40798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2808288" indent="-196850" defTabSz="40798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>
              <a:lnSpc>
                <a:spcPct val="93000"/>
              </a:lnSpc>
              <a:buClr>
                <a:srgbClr val="000000"/>
              </a:buClr>
              <a:buSzPct val="45000"/>
              <a:buFont typeface="Wingdings" charset="0"/>
              <a:buNone/>
              <a:defRPr/>
            </a:pPr>
            <a:r>
              <a:rPr lang="fi-FI" sz="2500" b="1">
                <a:solidFill>
                  <a:srgbClr val="000000"/>
                </a:solidFill>
                <a:cs typeface="宋体" charset="0"/>
              </a:rPr>
              <a:t>Images</a:t>
            </a:r>
          </a:p>
        </p:txBody>
      </p:sp>
      <p:pic>
        <p:nvPicPr>
          <p:cNvPr id="28681" name="Picture 5">
            <a:extLst>
              <a:ext uri="{FF2B5EF4-FFF2-40B4-BE49-F238E27FC236}">
                <a16:creationId xmlns:a16="http://schemas.microsoft.com/office/drawing/2014/main" id="{DAC1EC0A-5F44-454C-85C5-EE6CE58B64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1" y="4751917"/>
            <a:ext cx="4900084" cy="14202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6666297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>
            <a:extLst>
              <a:ext uri="{FF2B5EF4-FFF2-40B4-BE49-F238E27FC236}">
                <a16:creationId xmlns:a16="http://schemas.microsoft.com/office/drawing/2014/main" id="{28B5C94F-C663-E64E-8FE5-F81F087FE5F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Conventional Approach #2: </a:t>
            </a:r>
            <a:br>
              <a:rPr lang="en-US" altLang="en-US"/>
            </a:br>
            <a:r>
              <a:rPr lang="en-US" altLang="en-US"/>
              <a:t>IP Addresses</a:t>
            </a:r>
          </a:p>
        </p:txBody>
      </p:sp>
      <p:sp>
        <p:nvSpPr>
          <p:cNvPr id="30723" name="Rectangle 3">
            <a:extLst>
              <a:ext uri="{FF2B5EF4-FFF2-40B4-BE49-F238E27FC236}">
                <a16:creationId xmlns:a16="http://schemas.microsoft.com/office/drawing/2014/main" id="{FD445B5E-3EC7-C445-A8B2-51D8195C1395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981200" y="3048000"/>
            <a:ext cx="8229600" cy="2971800"/>
          </a:xfrm>
        </p:spPr>
        <p:txBody>
          <a:bodyPr/>
          <a:lstStyle/>
          <a:p>
            <a:r>
              <a:rPr lang="en-US" altLang="en-US" b="1">
                <a:solidFill>
                  <a:schemeClr val="accent2"/>
                </a:solidFill>
              </a:rPr>
              <a:t>Problem:</a:t>
            </a:r>
            <a:r>
              <a:rPr lang="en-US" altLang="en-US"/>
              <a:t> IP addresses are ephemeral </a:t>
            </a:r>
          </a:p>
          <a:p>
            <a:r>
              <a:rPr lang="en-US" altLang="en-US"/>
              <a:t>Every day, 10% of senders are from previously unseen IP addresses</a:t>
            </a:r>
          </a:p>
          <a:p>
            <a:r>
              <a:rPr lang="en-US" altLang="en-US"/>
              <a:t>Possible causes</a:t>
            </a:r>
          </a:p>
          <a:p>
            <a:pPr lvl="1"/>
            <a:r>
              <a:rPr lang="en-US" altLang="en-US"/>
              <a:t>Dynamic addressing</a:t>
            </a:r>
          </a:p>
          <a:p>
            <a:pPr lvl="1"/>
            <a:r>
              <a:rPr lang="en-US" altLang="en-US"/>
              <a:t>New infections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AB7440B8-2991-D34D-9392-A7F0180EA9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32" indent="-285744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71" indent="-228594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60" indent="-228594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349" indent="-228594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666933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3276518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886103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4495688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71509EB6-D173-6E44-9A00-80AE28495B82}" type="slidenum">
              <a:rPr lang="en-US" altLang="en-US" sz="1333"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27</a:t>
            </a:fld>
            <a:endParaRPr lang="en-US" altLang="en-US" sz="1333">
              <a:ea typeface="宋体" panose="02010600030101010101" pitchFamily="2" charset="-122"/>
            </a:endParaRPr>
          </a:p>
        </p:txBody>
      </p:sp>
      <p:sp>
        <p:nvSpPr>
          <p:cNvPr id="25604" name="Text Box 4">
            <a:extLst>
              <a:ext uri="{FF2B5EF4-FFF2-40B4-BE49-F238E27FC236}">
                <a16:creationId xmlns:a16="http://schemas.microsoft.com/office/drawing/2014/main" id="{2640B65D-A458-844E-861E-D8FC27DE48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3600" y="1676400"/>
            <a:ext cx="7848600" cy="1200329"/>
          </a:xfrm>
          <a:prstGeom prst="rect">
            <a:avLst/>
          </a:prstGeom>
          <a:solidFill>
            <a:srgbClr val="BBE0E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en-US" altLang="en-US" sz="1800"/>
              <a:t>Received: from mail-ew0-f217.google.com (mail-ew0-f217.google.com </a:t>
            </a:r>
            <a:r>
              <a:rPr lang="en-US" altLang="en-US" sz="1800" b="1">
                <a:solidFill>
                  <a:srgbClr val="FF0000"/>
                </a:solidFill>
              </a:rPr>
              <a:t>[209.85.219.217]</a:t>
            </a:r>
            <a:r>
              <a:rPr lang="en-US" altLang="en-US" sz="1800"/>
              <a:t>)</a:t>
            </a:r>
          </a:p>
          <a:p>
            <a:pPr eaLnBrk="1" hangingPunct="1">
              <a:defRPr/>
            </a:pPr>
            <a:r>
              <a:rPr lang="en-US" altLang="en-US" sz="1800"/>
              <a:t>        by mail.gtnoise.net (Postfix) with ESMTP id 2A6EBC94A1</a:t>
            </a:r>
          </a:p>
          <a:p>
            <a:pPr eaLnBrk="1" hangingPunct="1">
              <a:defRPr/>
            </a:pPr>
            <a:r>
              <a:rPr lang="en-US" altLang="en-US" sz="1800"/>
              <a:t>        for &lt;feamster@gtnoise.net&gt;; Fri, 21 Oct 2011 10:08:24 -0400 (EDT)</a:t>
            </a:r>
          </a:p>
        </p:txBody>
      </p:sp>
    </p:spTree>
    <p:extLst>
      <p:ext uri="{BB962C8B-B14F-4D97-AF65-F5344CB8AC3E}">
        <p14:creationId xmlns:p14="http://schemas.microsoft.com/office/powerpoint/2010/main" val="3845911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Title 4">
            <a:extLst>
              <a:ext uri="{FF2B5EF4-FFF2-40B4-BE49-F238E27FC236}">
                <a16:creationId xmlns:a16="http://schemas.microsoft.com/office/drawing/2014/main" id="{D22BF82B-1C48-E84B-BDBE-7C76ED8B36C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600"/>
              <a:t>A Lot Happens </a:t>
            </a:r>
            <a:r>
              <a:rPr lang="en-US" altLang="en-US" sz="3600" i="1"/>
              <a:t>Before</a:t>
            </a:r>
            <a:r>
              <a:rPr lang="en-US" altLang="en-US" sz="3600"/>
              <a:t> Spam is Sent!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B096E5B-57A2-DA40-83B5-D0D4616ECB89}"/>
              </a:ext>
            </a:extLst>
          </p:cNvPr>
          <p:cNvCxnSpPr/>
          <p:nvPr/>
        </p:nvCxnSpPr>
        <p:spPr>
          <a:xfrm>
            <a:off x="4519084" y="2283885"/>
            <a:ext cx="0" cy="3839633"/>
          </a:xfrm>
          <a:prstGeom prst="line">
            <a:avLst/>
          </a:prstGeom>
          <a:ln>
            <a:solidFill>
              <a:schemeClr val="tx1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838AFF5F-CAD9-3C4D-B6C1-770AD4B19C36}"/>
              </a:ext>
            </a:extLst>
          </p:cNvPr>
          <p:cNvCxnSpPr/>
          <p:nvPr/>
        </p:nvCxnSpPr>
        <p:spPr>
          <a:xfrm>
            <a:off x="7700433" y="2283885"/>
            <a:ext cx="0" cy="3839633"/>
          </a:xfrm>
          <a:prstGeom prst="line">
            <a:avLst/>
          </a:prstGeom>
          <a:ln>
            <a:solidFill>
              <a:schemeClr val="tx1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Rectangle 61">
            <a:extLst>
              <a:ext uri="{FF2B5EF4-FFF2-40B4-BE49-F238E27FC236}">
                <a16:creationId xmlns:a16="http://schemas.microsoft.com/office/drawing/2014/main" id="{E183FB29-0A6E-9F43-838B-07F4F4FFBF08}"/>
              </a:ext>
            </a:extLst>
          </p:cNvPr>
          <p:cNvSpPr/>
          <p:nvPr/>
        </p:nvSpPr>
        <p:spPr>
          <a:xfrm>
            <a:off x="2891368" y="5871634"/>
            <a:ext cx="1579033" cy="29421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sz="1400" dirty="0">
                <a:solidFill>
                  <a:srgbClr val="000000"/>
                </a:solidFill>
                <a:cs typeface="Arial"/>
              </a:rPr>
              <a:t>Spam message</a:t>
            </a:r>
          </a:p>
        </p:txBody>
      </p:sp>
      <p:sp>
        <p:nvSpPr>
          <p:cNvPr id="32" name="Isosceles Triangle 31">
            <a:extLst>
              <a:ext uri="{FF2B5EF4-FFF2-40B4-BE49-F238E27FC236}">
                <a16:creationId xmlns:a16="http://schemas.microsoft.com/office/drawing/2014/main" id="{3A06F1BD-E5A4-4A49-A84F-C29A341BCAC8}"/>
              </a:ext>
            </a:extLst>
          </p:cNvPr>
          <p:cNvSpPr>
            <a:spLocks noChangeAspect="1"/>
          </p:cNvSpPr>
          <p:nvPr/>
        </p:nvSpPr>
        <p:spPr>
          <a:xfrm rot="16200000">
            <a:off x="2464859" y="4697943"/>
            <a:ext cx="1246716" cy="999067"/>
          </a:xfrm>
          <a:prstGeom prst="triangle">
            <a:avLst/>
          </a:prstGeom>
          <a:noFill/>
          <a:ln w="19050">
            <a:solidFill>
              <a:schemeClr val="tx1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sz="2400"/>
          </a:p>
        </p:txBody>
      </p:sp>
      <p:pic>
        <p:nvPicPr>
          <p:cNvPr id="32774" name="Picture 6">
            <a:extLst>
              <a:ext uri="{FF2B5EF4-FFF2-40B4-BE49-F238E27FC236}">
                <a16:creationId xmlns:a16="http://schemas.microsoft.com/office/drawing/2014/main" id="{6679DE18-C8CE-AC4A-B6D6-A914AD204C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6167" y="4595285"/>
            <a:ext cx="884767" cy="8826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5" name="Picture 9">
            <a:extLst>
              <a:ext uri="{FF2B5EF4-FFF2-40B4-BE49-F238E27FC236}">
                <a16:creationId xmlns:a16="http://schemas.microsoft.com/office/drawing/2014/main" id="{AEA7132A-0F20-664B-98AA-0FE92713A6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1" y="2603500"/>
            <a:ext cx="1706033" cy="1153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6" name="Picture 27" descr="mono-spam.PNG">
            <a:extLst>
              <a:ext uri="{FF2B5EF4-FFF2-40B4-BE49-F238E27FC236}">
                <a16:creationId xmlns:a16="http://schemas.microsoft.com/office/drawing/2014/main" id="{F9615EC4-CC6A-1D45-A84C-27E402A475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8517" y="4510618"/>
            <a:ext cx="1462616" cy="13758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" name="Up Arrow 42">
            <a:extLst>
              <a:ext uri="{FF2B5EF4-FFF2-40B4-BE49-F238E27FC236}">
                <a16:creationId xmlns:a16="http://schemas.microsoft.com/office/drawing/2014/main" id="{C198625C-78B9-6B40-94BF-C6EAE1DDDB05}"/>
              </a:ext>
            </a:extLst>
          </p:cNvPr>
          <p:cNvSpPr/>
          <p:nvPr/>
        </p:nvSpPr>
        <p:spPr>
          <a:xfrm rot="10800000">
            <a:off x="2499784" y="3858684"/>
            <a:ext cx="209549" cy="821267"/>
          </a:xfrm>
          <a:prstGeom prst="upArrow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sz="2400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72337700-99BC-8246-BB2E-D6FE0A5B70E0}"/>
              </a:ext>
            </a:extLst>
          </p:cNvPr>
          <p:cNvSpPr/>
          <p:nvPr/>
        </p:nvSpPr>
        <p:spPr>
          <a:xfrm>
            <a:off x="3304118" y="2817285"/>
            <a:ext cx="749300" cy="47624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sz="1400" dirty="0">
                <a:solidFill>
                  <a:srgbClr val="000000"/>
                </a:solidFill>
                <a:cs typeface="Arial"/>
              </a:rPr>
              <a:t>Botnet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4C19A76C-ABA3-E841-A83D-E8A61867BAB5}"/>
              </a:ext>
            </a:extLst>
          </p:cNvPr>
          <p:cNvSpPr/>
          <p:nvPr/>
        </p:nvSpPr>
        <p:spPr>
          <a:xfrm>
            <a:off x="7736418" y="1928284"/>
            <a:ext cx="2925233" cy="778933"/>
          </a:xfrm>
          <a:prstGeom prst="rect">
            <a:avLst/>
          </a:prstGeom>
          <a:noFill/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hangingPunct="1">
              <a:defRPr/>
            </a:pPr>
            <a:r>
              <a:rPr lang="en-US" sz="1600" b="1" dirty="0">
                <a:solidFill>
                  <a:srgbClr val="000090"/>
                </a:solidFill>
                <a:cs typeface="Arial"/>
              </a:rPr>
              <a:t>Acquire network resources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61756391-284A-7F43-8419-96813750372B}"/>
              </a:ext>
            </a:extLst>
          </p:cNvPr>
          <p:cNvSpPr/>
          <p:nvPr/>
        </p:nvSpPr>
        <p:spPr>
          <a:xfrm>
            <a:off x="4470400" y="1928284"/>
            <a:ext cx="3344333" cy="778933"/>
          </a:xfrm>
          <a:prstGeom prst="rect">
            <a:avLst/>
          </a:prstGeom>
          <a:noFill/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hangingPunct="1">
              <a:defRPr/>
            </a:pPr>
            <a:r>
              <a:rPr lang="en-US" sz="1600" dirty="0">
                <a:solidFill>
                  <a:srgbClr val="000000"/>
                </a:solidFill>
                <a:cs typeface="Arial"/>
              </a:rPr>
              <a:t> </a:t>
            </a:r>
            <a:r>
              <a:rPr lang="en-US" sz="1600" b="1" dirty="0">
                <a:solidFill>
                  <a:srgbClr val="000090"/>
                </a:solidFill>
                <a:cs typeface="Arial"/>
              </a:rPr>
              <a:t>Maintain hosting infrastructure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D70ECE88-2763-1043-B30C-3FFBB8A359A3}"/>
              </a:ext>
            </a:extLst>
          </p:cNvPr>
          <p:cNvSpPr/>
          <p:nvPr/>
        </p:nvSpPr>
        <p:spPr>
          <a:xfrm>
            <a:off x="1714501" y="1928284"/>
            <a:ext cx="2766484" cy="778933"/>
          </a:xfrm>
          <a:prstGeom prst="rect">
            <a:avLst/>
          </a:prstGeom>
          <a:noFill/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hangingPunct="1">
              <a:defRPr/>
            </a:pPr>
            <a:r>
              <a:rPr lang="en-US" sz="1600" b="1" dirty="0">
                <a:solidFill>
                  <a:srgbClr val="000090"/>
                </a:solidFill>
                <a:cs typeface="Arial"/>
              </a:rPr>
              <a:t>Distribute spam messages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0373425-5D90-EF43-8113-BA4C24F9AC9F}"/>
              </a:ext>
            </a:extLst>
          </p:cNvPr>
          <p:cNvGrpSpPr>
            <a:grpSpLocks/>
          </p:cNvGrpSpPr>
          <p:nvPr/>
        </p:nvGrpSpPr>
        <p:grpSpPr bwMode="auto">
          <a:xfrm>
            <a:off x="4842934" y="2628900"/>
            <a:ext cx="2796117" cy="3532717"/>
            <a:chOff x="3317421" y="2222474"/>
            <a:chExt cx="2797190" cy="3532524"/>
          </a:xfrm>
        </p:grpSpPr>
        <p:pic>
          <p:nvPicPr>
            <p:cNvPr id="32796" name="Picture 1">
              <a:extLst>
                <a:ext uri="{FF2B5EF4-FFF2-40B4-BE49-F238E27FC236}">
                  <a16:creationId xmlns:a16="http://schemas.microsoft.com/office/drawing/2014/main" id="{6E348349-6D7A-0945-AB84-52B8F90D7BC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18000" y="3178118"/>
              <a:ext cx="508000" cy="50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2797" name="Picture 5">
              <a:extLst>
                <a:ext uri="{FF2B5EF4-FFF2-40B4-BE49-F238E27FC236}">
                  <a16:creationId xmlns:a16="http://schemas.microsoft.com/office/drawing/2014/main" id="{7BCC58F0-9ACA-5646-888C-5EBE90862EB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18000" y="2222474"/>
              <a:ext cx="508000" cy="50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6" name="Picture 25" descr="pharma_2_cut_less.png">
              <a:extLst>
                <a:ext uri="{FF2B5EF4-FFF2-40B4-BE49-F238E27FC236}">
                  <a16:creationId xmlns:a16="http://schemas.microsoft.com/office/drawing/2014/main" id="{28CC4547-8AA3-8340-9CB2-0011B2DB80E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17421" y="4101971"/>
              <a:ext cx="2509213" cy="1375758"/>
            </a:xfrm>
            <a:prstGeom prst="rect">
              <a:avLst/>
            </a:prstGeom>
            <a:ln w="25400">
              <a:solidFill>
                <a:schemeClr val="bg1">
                  <a:lumMod val="75000"/>
                </a:schemeClr>
              </a:solidFill>
            </a:ln>
          </p:spPr>
        </p:pic>
        <p:sp>
          <p:nvSpPr>
            <p:cNvPr id="50" name="Up Arrow 49">
              <a:extLst>
                <a:ext uri="{FF2B5EF4-FFF2-40B4-BE49-F238E27FC236}">
                  <a16:creationId xmlns:a16="http://schemas.microsoft.com/office/drawing/2014/main" id="{031B51AE-230E-D74B-891B-9949CA6BD685}"/>
                </a:ext>
              </a:extLst>
            </p:cNvPr>
            <p:cNvSpPr/>
            <p:nvPr/>
          </p:nvSpPr>
          <p:spPr>
            <a:xfrm rot="10800000">
              <a:off x="4467213" y="3744275"/>
              <a:ext cx="211748" cy="273034"/>
            </a:xfrm>
            <a:prstGeom prst="upArrow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 sz="2400"/>
            </a:p>
          </p:txBody>
        </p:sp>
        <p:sp>
          <p:nvSpPr>
            <p:cNvPr id="51" name="Up Arrow 50">
              <a:extLst>
                <a:ext uri="{FF2B5EF4-FFF2-40B4-BE49-F238E27FC236}">
                  <a16:creationId xmlns:a16="http://schemas.microsoft.com/office/drawing/2014/main" id="{FD5C15E4-19A8-2F4C-B3CD-050D3144BCD5}"/>
                </a:ext>
              </a:extLst>
            </p:cNvPr>
            <p:cNvSpPr/>
            <p:nvPr/>
          </p:nvSpPr>
          <p:spPr>
            <a:xfrm rot="10800000">
              <a:off x="4467213" y="2829925"/>
              <a:ext cx="211748" cy="273034"/>
            </a:xfrm>
            <a:prstGeom prst="upArrow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 sz="2400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2DE5DF30-D869-2E4D-8439-E7137470EC95}"/>
                </a:ext>
              </a:extLst>
            </p:cNvPr>
            <p:cNvSpPr/>
            <p:nvPr/>
          </p:nvSpPr>
          <p:spPr>
            <a:xfrm>
              <a:off x="4778481" y="3179155"/>
              <a:ext cx="1336130" cy="474107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US" sz="1400" dirty="0">
                  <a:solidFill>
                    <a:srgbClr val="000000"/>
                  </a:solidFill>
                  <a:cs typeface="Arial"/>
                </a:rPr>
                <a:t>Web server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7AA72EFA-FF2C-0C49-A514-1356AEE22278}"/>
                </a:ext>
              </a:extLst>
            </p:cNvPr>
            <p:cNvSpPr/>
            <p:nvPr/>
          </p:nvSpPr>
          <p:spPr>
            <a:xfrm>
              <a:off x="4778481" y="2239406"/>
              <a:ext cx="1336130" cy="474107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US" sz="1400" dirty="0">
                  <a:solidFill>
                    <a:srgbClr val="000000"/>
                  </a:solidFill>
                  <a:cs typeface="Arial"/>
                </a:rPr>
                <a:t>DNS server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F1E6B369-1831-2B43-9550-18968B52BBD9}"/>
                </a:ext>
              </a:extLst>
            </p:cNvPr>
            <p:cNvSpPr/>
            <p:nvPr/>
          </p:nvSpPr>
          <p:spPr>
            <a:xfrm>
              <a:off x="3872200" y="5503128"/>
              <a:ext cx="2111127" cy="251870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US" sz="1400" dirty="0">
                  <a:solidFill>
                    <a:srgbClr val="000000"/>
                  </a:solidFill>
                  <a:cs typeface="Arial"/>
                </a:rPr>
                <a:t>Spam-advertised page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7F9C4FF4-3C42-DE40-850C-9F67E62196D4}"/>
              </a:ext>
            </a:extLst>
          </p:cNvPr>
          <p:cNvGrpSpPr>
            <a:grpSpLocks/>
          </p:cNvGrpSpPr>
          <p:nvPr/>
        </p:nvGrpSpPr>
        <p:grpSpPr bwMode="auto">
          <a:xfrm>
            <a:off x="7941733" y="2734733"/>
            <a:ext cx="2692400" cy="3236384"/>
            <a:chOff x="6417925" y="2810905"/>
            <a:chExt cx="2692449" cy="3237767"/>
          </a:xfrm>
        </p:grpSpPr>
        <p:pic>
          <p:nvPicPr>
            <p:cNvPr id="32786" name="Picture 28" descr="icann_logo.png">
              <a:extLst>
                <a:ext uri="{FF2B5EF4-FFF2-40B4-BE49-F238E27FC236}">
                  <a16:creationId xmlns:a16="http://schemas.microsoft.com/office/drawing/2014/main" id="{68EC5920-A2AF-BC47-8A68-44949994012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47845" y="5296832"/>
              <a:ext cx="751840" cy="7518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2787" name="Picture 30" descr="registrar_icon.png">
              <a:extLst>
                <a:ext uri="{FF2B5EF4-FFF2-40B4-BE49-F238E27FC236}">
                  <a16:creationId xmlns:a16="http://schemas.microsoft.com/office/drawing/2014/main" id="{94A2CCB0-B6CF-314D-A8D3-9100BDCBC09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48861" y="3576840"/>
              <a:ext cx="749808" cy="7498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F390F366-416E-7543-9FCC-49027FBC40DF}"/>
                </a:ext>
              </a:extLst>
            </p:cNvPr>
            <p:cNvSpPr/>
            <p:nvPr/>
          </p:nvSpPr>
          <p:spPr>
            <a:xfrm>
              <a:off x="6417925" y="2810905"/>
              <a:ext cx="2010870" cy="364222"/>
            </a:xfrm>
            <a:prstGeom prst="rect">
              <a:avLst/>
            </a:prstGeom>
            <a:noFill/>
            <a:ln w="25400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US" sz="1400" dirty="0">
                  <a:solidFill>
                    <a:srgbClr val="000000"/>
                  </a:solidFill>
                  <a:cs typeface="Arial"/>
                </a:rPr>
                <a:t>Register .com domains</a:t>
              </a:r>
            </a:p>
          </p:txBody>
        </p:sp>
        <p:sp>
          <p:nvSpPr>
            <p:cNvPr id="44" name="Up Arrow 43">
              <a:extLst>
                <a:ext uri="{FF2B5EF4-FFF2-40B4-BE49-F238E27FC236}">
                  <a16:creationId xmlns:a16="http://schemas.microsoft.com/office/drawing/2014/main" id="{44ABD7C5-96C6-9A49-8D31-3A6F8AF7BE36}"/>
                </a:ext>
              </a:extLst>
            </p:cNvPr>
            <p:cNvSpPr/>
            <p:nvPr/>
          </p:nvSpPr>
          <p:spPr>
            <a:xfrm flipV="1">
              <a:off x="7317525" y="4979298"/>
              <a:ext cx="211671" cy="273167"/>
            </a:xfrm>
            <a:prstGeom prst="upArrow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 sz="2400"/>
            </a:p>
          </p:txBody>
        </p:sp>
        <p:sp>
          <p:nvSpPr>
            <p:cNvPr id="46" name="Up Arrow 45">
              <a:extLst>
                <a:ext uri="{FF2B5EF4-FFF2-40B4-BE49-F238E27FC236}">
                  <a16:creationId xmlns:a16="http://schemas.microsoft.com/office/drawing/2014/main" id="{E5F4477F-C619-204C-B281-FD0B1C63D23B}"/>
                </a:ext>
              </a:extLst>
            </p:cNvPr>
            <p:cNvSpPr/>
            <p:nvPr/>
          </p:nvSpPr>
          <p:spPr>
            <a:xfrm flipV="1">
              <a:off x="7317525" y="4354615"/>
              <a:ext cx="211671" cy="273166"/>
            </a:xfrm>
            <a:prstGeom prst="upArrow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 sz="2400"/>
            </a:p>
          </p:txBody>
        </p:sp>
        <p:sp>
          <p:nvSpPr>
            <p:cNvPr id="47" name="Up Arrow 46">
              <a:extLst>
                <a:ext uri="{FF2B5EF4-FFF2-40B4-BE49-F238E27FC236}">
                  <a16:creationId xmlns:a16="http://schemas.microsoft.com/office/drawing/2014/main" id="{EF4BC833-38C3-7945-8193-EB616C3699BE}"/>
                </a:ext>
              </a:extLst>
            </p:cNvPr>
            <p:cNvSpPr/>
            <p:nvPr/>
          </p:nvSpPr>
          <p:spPr>
            <a:xfrm flipV="1">
              <a:off x="7317525" y="3295829"/>
              <a:ext cx="211671" cy="273166"/>
            </a:xfrm>
            <a:prstGeom prst="upArrow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 sz="2400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99C25044-A1F7-4549-81AC-FC2DA854424F}"/>
                </a:ext>
              </a:extLst>
            </p:cNvPr>
            <p:cNvSpPr/>
            <p:nvPr/>
          </p:nvSpPr>
          <p:spPr>
            <a:xfrm>
              <a:off x="7990638" y="3759577"/>
              <a:ext cx="1119736" cy="474336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US" sz="1400" dirty="0">
                  <a:solidFill>
                    <a:srgbClr val="000000"/>
                  </a:solidFill>
                  <a:cs typeface="Arial"/>
                </a:rPr>
                <a:t>Registrar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BF66E11E-ED7B-3544-B7EC-D7FDEA47FCA0}"/>
                </a:ext>
              </a:extLst>
            </p:cNvPr>
            <p:cNvSpPr/>
            <p:nvPr/>
          </p:nvSpPr>
          <p:spPr>
            <a:xfrm>
              <a:off x="7990638" y="4530373"/>
              <a:ext cx="1119736" cy="474336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US" sz="1400" dirty="0">
                  <a:solidFill>
                    <a:srgbClr val="000000"/>
                  </a:solidFill>
                  <a:cs typeface="Arial"/>
                </a:rPr>
                <a:t>Registry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0B0C2FF-399C-8442-B64A-0A7EC0E56977}"/>
                </a:ext>
              </a:extLst>
            </p:cNvPr>
            <p:cNvSpPr/>
            <p:nvPr/>
          </p:nvSpPr>
          <p:spPr>
            <a:xfrm>
              <a:off x="7990638" y="5436693"/>
              <a:ext cx="1119736" cy="474336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US" sz="1400" dirty="0">
                  <a:solidFill>
                    <a:srgbClr val="000000"/>
                  </a:solidFill>
                  <a:cs typeface="Arial"/>
                </a:rPr>
                <a:t>ICANN</a:t>
              </a:r>
            </a:p>
          </p:txBody>
        </p:sp>
        <p:pic>
          <p:nvPicPr>
            <p:cNvPr id="32795" name="Picture 41" descr="Verisignlogo.png">
              <a:extLst>
                <a:ext uri="{FF2B5EF4-FFF2-40B4-BE49-F238E27FC236}">
                  <a16:creationId xmlns:a16="http://schemas.microsoft.com/office/drawing/2014/main" id="{BD235770-EF0C-CD4F-8B76-8E65FF7272D7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01236" y="4554851"/>
              <a:ext cx="1437115" cy="4663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86B26C9-FFFF-C94E-BCBE-C1E5E25AC1C4}"/>
              </a:ext>
            </a:extLst>
          </p:cNvPr>
          <p:cNvCxnSpPr/>
          <p:nvPr/>
        </p:nvCxnSpPr>
        <p:spPr>
          <a:xfrm flipH="1">
            <a:off x="4038600" y="1877484"/>
            <a:ext cx="4114800" cy="0"/>
          </a:xfrm>
          <a:prstGeom prst="straightConnector1">
            <a:avLst/>
          </a:prstGeom>
          <a:ln w="25400">
            <a:solidFill>
              <a:schemeClr val="bg1">
                <a:lumMod val="6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5CBD6F8-1B71-784C-9E11-E965D362060F}"/>
              </a:ext>
            </a:extLst>
          </p:cNvPr>
          <p:cNvSpPr txBox="1"/>
          <p:nvPr/>
        </p:nvSpPr>
        <p:spPr>
          <a:xfrm>
            <a:off x="5687485" y="1473200"/>
            <a:ext cx="753091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sz="2000" i="1" dirty="0">
                <a:solidFill>
                  <a:schemeClr val="bg1">
                    <a:lumMod val="65000"/>
                  </a:schemeClr>
                </a:solidFill>
                <a:latin typeface="Arial"/>
                <a:ea typeface="宋体" charset="0"/>
                <a:cs typeface="Arial"/>
              </a:rPr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3787628203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>
            <a:extLst>
              <a:ext uri="{FF2B5EF4-FFF2-40B4-BE49-F238E27FC236}">
                <a16:creationId xmlns:a16="http://schemas.microsoft.com/office/drawing/2014/main" id="{A90C24ED-9E3A-7340-8921-CBDC730A9F5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676400" y="304800"/>
            <a:ext cx="8991600" cy="1143000"/>
          </a:xfrm>
        </p:spPr>
        <p:txBody>
          <a:bodyPr>
            <a:normAutofit fontScale="90000"/>
          </a:bodyPr>
          <a:lstStyle/>
          <a:p>
            <a:r>
              <a:rPr lang="en-US" altLang="en-US"/>
              <a:t>Predictive Analytics: Detection Based on Network-Level Behavior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66564FF8-B87A-A54B-99D1-22F2F17A6148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981200" y="1818218"/>
            <a:ext cx="8229600" cy="4525433"/>
          </a:xfrm>
        </p:spPr>
        <p:txBody>
          <a:bodyPr/>
          <a:lstStyle/>
          <a:p>
            <a:r>
              <a:rPr lang="en-US" altLang="en-US"/>
              <a:t>Filter email based on </a:t>
            </a:r>
            <a:r>
              <a:rPr lang="en-US" altLang="en-US" b="1">
                <a:solidFill>
                  <a:schemeClr val="accent2"/>
                </a:solidFill>
              </a:rPr>
              <a:t>how</a:t>
            </a:r>
            <a:r>
              <a:rPr lang="en-US" altLang="en-US"/>
              <a:t> it is sent, (in addition to simply </a:t>
            </a:r>
            <a:r>
              <a:rPr lang="en-US" altLang="en-US" b="1">
                <a:solidFill>
                  <a:schemeClr val="accent2"/>
                </a:solidFill>
              </a:rPr>
              <a:t>what</a:t>
            </a:r>
            <a:r>
              <a:rPr lang="en-US" altLang="en-US">
                <a:solidFill>
                  <a:schemeClr val="accent2"/>
                </a:solidFill>
              </a:rPr>
              <a:t> </a:t>
            </a:r>
            <a:r>
              <a:rPr lang="en-US" altLang="en-US"/>
              <a:t>is sent and </a:t>
            </a:r>
            <a:r>
              <a:rPr lang="en-US" altLang="en-US" b="1">
                <a:solidFill>
                  <a:schemeClr val="accent2"/>
                </a:solidFill>
              </a:rPr>
              <a:t>who</a:t>
            </a:r>
            <a:r>
              <a:rPr lang="en-US" altLang="en-US">
                <a:solidFill>
                  <a:schemeClr val="accent2"/>
                </a:solidFill>
              </a:rPr>
              <a:t> </a:t>
            </a:r>
            <a:r>
              <a:rPr lang="en-US" altLang="en-US"/>
              <a:t>sent it).</a:t>
            </a:r>
          </a:p>
          <a:p>
            <a:endParaRPr lang="en-US" altLang="en-US" i="1"/>
          </a:p>
          <a:p>
            <a:r>
              <a:rPr lang="en-US" altLang="en-US" b="1">
                <a:solidFill>
                  <a:schemeClr val="accent2"/>
                </a:solidFill>
              </a:rPr>
              <a:t>First Step: Define Behaviors</a:t>
            </a:r>
            <a:br>
              <a:rPr lang="en-US" altLang="en-US" b="1">
                <a:solidFill>
                  <a:schemeClr val="accent2"/>
                </a:solidFill>
              </a:rPr>
            </a:br>
            <a:r>
              <a:rPr lang="en-US" altLang="en-US" b="1">
                <a:solidFill>
                  <a:schemeClr val="accent2"/>
                </a:solidFill>
              </a:rPr>
              <a:t>(</a:t>
            </a:r>
            <a:r>
              <a:rPr lang="en-US" altLang="en-US" sz="2400" b="1">
                <a:solidFill>
                  <a:schemeClr val="accent2"/>
                </a:solidFill>
              </a:rPr>
              <a:t>In other words, What’s different about spammers?)</a:t>
            </a:r>
            <a:endParaRPr lang="en-US" altLang="en-US"/>
          </a:p>
          <a:p>
            <a:pPr marL="914377" lvl="1" indent="-457189">
              <a:buFontTx/>
              <a:buAutoNum type="arabicPeriod"/>
            </a:pPr>
            <a:r>
              <a:rPr lang="en-US" altLang="en-US" b="1"/>
              <a:t>Agility.</a:t>
            </a:r>
            <a:r>
              <a:rPr lang="en-US" altLang="en-US"/>
              <a:t> Spammers need to move to escape detection.</a:t>
            </a:r>
          </a:p>
          <a:p>
            <a:pPr marL="914377" lvl="1" indent="-457189">
              <a:buFontTx/>
              <a:buAutoNum type="arabicPeriod"/>
            </a:pPr>
            <a:r>
              <a:rPr lang="en-US" altLang="en-US" b="1"/>
              <a:t>Exposure.</a:t>
            </a:r>
            <a:r>
              <a:rPr lang="en-US" altLang="en-US"/>
              <a:t> Spammer sending behavior differs from normal user behavior.</a:t>
            </a:r>
          </a:p>
          <a:p>
            <a:pPr marL="914377" lvl="1" indent="-457189">
              <a:buFontTx/>
              <a:buAutoNum type="arabicPeriod"/>
            </a:pPr>
            <a:r>
              <a:rPr lang="en-US" altLang="en-US" b="1"/>
              <a:t>Coordination.</a:t>
            </a:r>
            <a:r>
              <a:rPr lang="en-US" altLang="en-US"/>
              <a:t> Spammers behave like each other.</a:t>
            </a:r>
          </a:p>
          <a:p>
            <a:pPr marL="914377" lvl="1" indent="-457189"/>
            <a:endParaRPr lang="en-US" altLang="en-US"/>
          </a:p>
          <a:p>
            <a:pPr marL="914377" lvl="1" indent="-457189">
              <a:buNone/>
            </a:pPr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BD2F3F-B9B0-0B46-A5D6-C0533F7F0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32" indent="-285744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71" indent="-228594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60" indent="-228594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349" indent="-228594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666933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3276518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886103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4495688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F82D2A17-0039-4144-9EE4-18237316405F}" type="slidenum">
              <a:rPr lang="en-US" altLang="en-US" sz="1333"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29</a:t>
            </a:fld>
            <a:endParaRPr lang="en-US" altLang="en-US" sz="1333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3841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C4B81B-27E0-2846-9593-FCB303F994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2214563"/>
            <a:ext cx="8763000" cy="1143000"/>
          </a:xfrm>
        </p:spPr>
        <p:txBody>
          <a:bodyPr>
            <a:normAutofit fontScale="90000"/>
          </a:bodyPr>
          <a:lstStyle/>
          <a:p>
            <a:pPr algn="ctr">
              <a:defRPr/>
            </a:pPr>
            <a:r>
              <a:rPr lang="en-US" dirty="0"/>
              <a:t>Applications of Machine Learning </a:t>
            </a:r>
            <a:br>
              <a:rPr lang="en-US" dirty="0"/>
            </a:br>
            <a:r>
              <a:rPr lang="en-US" dirty="0"/>
              <a:t>to Cybersecurity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FB094F-5BA1-7048-B0B5-CAF9A84CEB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8534400" y="6477000"/>
            <a:ext cx="21336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/>
            <a:fld id="{2E10A7D3-B0AC-0C42-B4F6-30E90C70BB54}" type="slidenum">
              <a:rPr lang="en-US" altLang="en-US" smtClean="0"/>
              <a:pPr eaLnBrk="1" hangingPunct="1"/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983051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>
            <a:extLst>
              <a:ext uri="{FF2B5EF4-FFF2-40B4-BE49-F238E27FC236}">
                <a16:creationId xmlns:a16="http://schemas.microsoft.com/office/drawing/2014/main" id="{7A0DD778-E04A-A94B-856F-1B9AA23CF0E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676400" y="74084"/>
            <a:ext cx="8763000" cy="1143000"/>
          </a:xfrm>
        </p:spPr>
        <p:txBody>
          <a:bodyPr/>
          <a:lstStyle/>
          <a:p>
            <a:r>
              <a:rPr lang="en-US" altLang="en-US" sz="3600"/>
              <a:t>Predicting Anomalous Behavior</a:t>
            </a:r>
          </a:p>
        </p:txBody>
      </p:sp>
      <p:sp>
        <p:nvSpPr>
          <p:cNvPr id="172035" name="Rectangle 3">
            <a:extLst>
              <a:ext uri="{FF2B5EF4-FFF2-40B4-BE49-F238E27FC236}">
                <a16:creationId xmlns:a16="http://schemas.microsoft.com/office/drawing/2014/main" id="{E28996B2-6DB0-1245-AC81-7DD78691591D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634067" y="1132417"/>
            <a:ext cx="8830733" cy="4114800"/>
          </a:xfrm>
        </p:spPr>
        <p:txBody>
          <a:bodyPr>
            <a:normAutofit fontScale="92500" lnSpcReduction="20000"/>
          </a:bodyPr>
          <a:lstStyle/>
          <a:p>
            <a:r>
              <a:rPr lang="en-US" altLang="en-US" b="1">
                <a:solidFill>
                  <a:schemeClr val="accent2"/>
                </a:solidFill>
              </a:rPr>
              <a:t>Agility: </a:t>
            </a:r>
            <a:r>
              <a:rPr lang="en-US" altLang="en-US">
                <a:solidFill>
                  <a:srgbClr val="000000"/>
                </a:solidFill>
              </a:rPr>
              <a:t>Spammers must escape detection</a:t>
            </a:r>
            <a:endParaRPr lang="en-US" altLang="en-US" b="1">
              <a:solidFill>
                <a:srgbClr val="000000"/>
              </a:solidFill>
            </a:endParaRPr>
          </a:p>
          <a:p>
            <a:pPr lvl="1"/>
            <a:r>
              <a:rPr lang="en-US" altLang="en-US" b="1">
                <a:solidFill>
                  <a:schemeClr val="accent2"/>
                </a:solidFill>
              </a:rPr>
              <a:t>Understanding</a:t>
            </a:r>
            <a:r>
              <a:rPr lang="en-US" altLang="en-US" b="1"/>
              <a:t> </a:t>
            </a:r>
            <a:r>
              <a:rPr lang="en-US" altLang="en-US"/>
              <a:t>network-level behavior</a:t>
            </a:r>
          </a:p>
          <a:p>
            <a:pPr lvl="1"/>
            <a:r>
              <a:rPr lang="en-US" altLang="en-US" b="1">
                <a:solidFill>
                  <a:schemeClr val="accent2"/>
                </a:solidFill>
              </a:rPr>
              <a:t>Challenge: </a:t>
            </a:r>
            <a:r>
              <a:rPr lang="en-US" altLang="en-US"/>
              <a:t>Detecting </a:t>
            </a:r>
            <a:r>
              <a:rPr lang="en-US" altLang="en-US" i="1"/>
              <a:t>agility</a:t>
            </a:r>
            <a:r>
              <a:rPr lang="en-US" altLang="en-US"/>
              <a:t> (BGP, DNS)</a:t>
            </a:r>
          </a:p>
          <a:p>
            <a:pPr lvl="1"/>
            <a:endParaRPr lang="en-US" altLang="en-US"/>
          </a:p>
          <a:p>
            <a:r>
              <a:rPr lang="en-US" altLang="en-US" b="1">
                <a:solidFill>
                  <a:schemeClr val="accent2"/>
                </a:solidFill>
              </a:rPr>
              <a:t>Exposure: </a:t>
            </a:r>
            <a:r>
              <a:rPr lang="en-US" altLang="en-US"/>
              <a:t>Spammers behave differently</a:t>
            </a:r>
          </a:p>
          <a:p>
            <a:pPr lvl="1"/>
            <a:r>
              <a:rPr lang="en-US" altLang="en-US" b="1">
                <a:solidFill>
                  <a:schemeClr val="accent2"/>
                </a:solidFill>
              </a:rPr>
              <a:t>Supervised learning</a:t>
            </a:r>
            <a:r>
              <a:rPr lang="en-US" altLang="en-US">
                <a:solidFill>
                  <a:schemeClr val="accent2"/>
                </a:solidFill>
              </a:rPr>
              <a:t> </a:t>
            </a:r>
            <a:r>
              <a:rPr lang="en-US" altLang="en-US"/>
              <a:t>based on features</a:t>
            </a:r>
          </a:p>
          <a:p>
            <a:pPr lvl="1"/>
            <a:r>
              <a:rPr lang="en-US" altLang="en-US" b="1">
                <a:solidFill>
                  <a:schemeClr val="accent2"/>
                </a:solidFill>
              </a:rPr>
              <a:t>Challenge:</a:t>
            </a:r>
            <a:r>
              <a:rPr lang="en-US" altLang="en-US"/>
              <a:t> Which features to use?</a:t>
            </a:r>
          </a:p>
          <a:p>
            <a:endParaRPr lang="en-US" altLang="en-US" b="1">
              <a:solidFill>
                <a:srgbClr val="333399"/>
              </a:solidFill>
            </a:endParaRPr>
          </a:p>
          <a:p>
            <a:r>
              <a:rPr lang="en-US" altLang="en-US" b="1">
                <a:solidFill>
                  <a:srgbClr val="333399"/>
                </a:solidFill>
              </a:rPr>
              <a:t>Coordination</a:t>
            </a:r>
            <a:r>
              <a:rPr lang="en-US" altLang="en-US">
                <a:solidFill>
                  <a:srgbClr val="333399"/>
                </a:solidFill>
              </a:rPr>
              <a:t>: </a:t>
            </a:r>
            <a:r>
              <a:rPr lang="en-US" altLang="en-US">
                <a:solidFill>
                  <a:srgbClr val="000000"/>
                </a:solidFill>
              </a:rPr>
              <a:t>Spammers behave like each other</a:t>
            </a:r>
          </a:p>
          <a:p>
            <a:pPr lvl="1"/>
            <a:r>
              <a:rPr lang="en-US" altLang="en-US" b="1">
                <a:solidFill>
                  <a:srgbClr val="333399"/>
                </a:solidFill>
              </a:rPr>
              <a:t>Clustering</a:t>
            </a:r>
            <a:r>
              <a:rPr lang="en-US" altLang="en-US">
                <a:solidFill>
                  <a:srgbClr val="333399"/>
                </a:solidFill>
              </a:rPr>
              <a:t> </a:t>
            </a:r>
            <a:r>
              <a:rPr lang="en-US" altLang="en-US"/>
              <a:t>based on common behavior</a:t>
            </a:r>
          </a:p>
          <a:p>
            <a:pPr lvl="1"/>
            <a:r>
              <a:rPr lang="en-US" altLang="en-US" b="1">
                <a:solidFill>
                  <a:srgbClr val="333399"/>
                </a:solidFill>
              </a:rPr>
              <a:t>Challenge:</a:t>
            </a:r>
            <a:r>
              <a:rPr lang="en-US" altLang="en-US"/>
              <a:t> What behaviors cluster well?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1E1885C-BE84-B146-B9E2-A42BE9E1AF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32" indent="-285744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71" indent="-228594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60" indent="-228594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349" indent="-228594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666933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3276518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886103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4495688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5EA449C-53B6-754A-BB27-9E0597343EB9}" type="slidenum">
              <a:rPr lang="en-US" altLang="en-US" sz="1333"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30</a:t>
            </a:fld>
            <a:endParaRPr lang="en-US" altLang="en-US" sz="1333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29909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3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3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3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2035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>
            <a:extLst>
              <a:ext uri="{FF2B5EF4-FFF2-40B4-BE49-F238E27FC236}">
                <a16:creationId xmlns:a16="http://schemas.microsoft.com/office/drawing/2014/main" id="{35DA43ED-4828-1543-AC3E-F4D182FD45D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600"/>
              <a:t>Analysis of Internet Routing Data</a:t>
            </a:r>
          </a:p>
        </p:txBody>
      </p:sp>
      <p:sp>
        <p:nvSpPr>
          <p:cNvPr id="38915" name="Rectangle 3">
            <a:extLst>
              <a:ext uri="{FF2B5EF4-FFF2-40B4-BE49-F238E27FC236}">
                <a16:creationId xmlns:a16="http://schemas.microsoft.com/office/drawing/2014/main" id="{F427EA0F-E42A-BA4B-A3EE-2494DC0FA75C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981200" y="1386417"/>
            <a:ext cx="8229600" cy="1371600"/>
          </a:xfrm>
        </p:spPr>
        <p:txBody>
          <a:bodyPr>
            <a:normAutofit fontScale="92500" lnSpcReduction="20000"/>
          </a:bodyPr>
          <a:lstStyle/>
          <a:p>
            <a:r>
              <a:rPr lang="en-US" altLang="en-US"/>
              <a:t>Hijack IP address space using BGP</a:t>
            </a:r>
          </a:p>
          <a:p>
            <a:r>
              <a:rPr lang="en-US" altLang="en-US"/>
              <a:t>Send spam</a:t>
            </a:r>
          </a:p>
          <a:p>
            <a:r>
              <a:rPr lang="en-US" altLang="en-US"/>
              <a:t>Withdraw IP address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E4355-3657-9C4C-821C-B92BDDEDFC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32" indent="-285744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71" indent="-228594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60" indent="-228594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349" indent="-228594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666933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3276518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886103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4495688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788F4AC-5E45-204B-90B5-BE8A77C88E11}" type="slidenum">
              <a:rPr lang="en-US" altLang="en-US" sz="1333"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31</a:t>
            </a:fld>
            <a:endParaRPr lang="en-US" altLang="en-US" sz="1333">
              <a:ea typeface="宋体" panose="02010600030101010101" pitchFamily="2" charset="-122"/>
            </a:endParaRPr>
          </a:p>
        </p:txBody>
      </p:sp>
      <p:sp>
        <p:nvSpPr>
          <p:cNvPr id="13316" name="Text Box 4">
            <a:extLst>
              <a:ext uri="{FF2B5EF4-FFF2-40B4-BE49-F238E27FC236}">
                <a16:creationId xmlns:a16="http://schemas.microsoft.com/office/drawing/2014/main" id="{C6EF0E11-EAA6-744A-A09F-D59D475DCE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43700" y="2455334"/>
            <a:ext cx="3581400" cy="1200318"/>
          </a:xfrm>
          <a:prstGeom prst="rect">
            <a:avLst/>
          </a:prstGeom>
          <a:gradFill rotWithShape="1">
            <a:gsLst>
              <a:gs pos="0">
                <a:srgbClr val="E1FFFF"/>
              </a:gs>
              <a:gs pos="100000">
                <a:srgbClr val="D7F0F2"/>
              </a:gs>
            </a:gsLst>
            <a:lin ang="5400000"/>
          </a:gradFill>
          <a:ln w="9525">
            <a:solidFill>
              <a:srgbClr val="D5E8EA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lIns="91431" tIns="45715" rIns="91431" bIns="45715">
            <a:spAutoFit/>
          </a:bodyPr>
          <a:lstStyle/>
          <a:p>
            <a:pPr algn="ctr" eaLnBrk="1" hangingPunct="1">
              <a:spcBef>
                <a:spcPct val="50000"/>
              </a:spcBef>
              <a:defRPr/>
            </a:pPr>
            <a:r>
              <a:rPr lang="en-US" sz="2400" b="1" dirty="0">
                <a:solidFill>
                  <a:srgbClr val="FF0000"/>
                </a:solidFill>
              </a:rPr>
              <a:t>A small club of persistent players appears to be using this technique.</a:t>
            </a:r>
          </a:p>
        </p:txBody>
      </p:sp>
      <p:sp>
        <p:nvSpPr>
          <p:cNvPr id="38917" name="Text Box 5">
            <a:extLst>
              <a:ext uri="{FF2B5EF4-FFF2-40B4-BE49-F238E27FC236}">
                <a16:creationId xmlns:a16="http://schemas.microsoft.com/office/drawing/2014/main" id="{76451E49-C7B8-6546-914D-B6D22FAD9A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48500" y="4284134"/>
            <a:ext cx="1295400" cy="461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1" tIns="45715" rIns="91431" bIns="45715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lang="en-US" altLang="en-US" sz="2400" b="1"/>
          </a:p>
        </p:txBody>
      </p:sp>
      <p:sp>
        <p:nvSpPr>
          <p:cNvPr id="13318" name="Text Box 6">
            <a:extLst>
              <a:ext uri="{FF2B5EF4-FFF2-40B4-BE49-F238E27FC236}">
                <a16:creationId xmlns:a16="http://schemas.microsoft.com/office/drawing/2014/main" id="{BBBAD7B1-671D-CA4C-9636-CFC14A819A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17785" y="3566585"/>
            <a:ext cx="3196167" cy="1200318"/>
          </a:xfrm>
          <a:prstGeom prst="rect">
            <a:avLst/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lIns="91431" tIns="45715" rIns="91431" bIns="45715">
            <a:spAutoFit/>
          </a:bodyPr>
          <a:lstStyle/>
          <a:p>
            <a:pPr algn="ctr" eaLnBrk="1" hangingPunct="1">
              <a:spcBef>
                <a:spcPct val="50000"/>
              </a:spcBef>
              <a:defRPr/>
            </a:pPr>
            <a:r>
              <a:rPr lang="en-US" sz="2400" b="1" dirty="0">
                <a:solidFill>
                  <a:schemeClr val="dk1"/>
                </a:solidFill>
              </a:rPr>
              <a:t>Surprise: Common short-lived prefixes are huge!</a:t>
            </a:r>
          </a:p>
        </p:txBody>
      </p:sp>
      <p:sp>
        <p:nvSpPr>
          <p:cNvPr id="38919" name="Text Box 7">
            <a:extLst>
              <a:ext uri="{FF2B5EF4-FFF2-40B4-BE49-F238E27FC236}">
                <a16:creationId xmlns:a16="http://schemas.microsoft.com/office/drawing/2014/main" id="{2061A688-6692-1640-A737-B77C28EEF3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90884" y="4169834"/>
            <a:ext cx="2224616" cy="461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1" tIns="45715" rIns="91431" bIns="45715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en-US" altLang="en-US" sz="2400"/>
          </a:p>
        </p:txBody>
      </p:sp>
      <p:sp>
        <p:nvSpPr>
          <p:cNvPr id="13320" name="Text Box 8">
            <a:extLst>
              <a:ext uri="{FF2B5EF4-FFF2-40B4-BE49-F238E27FC236}">
                <a16:creationId xmlns:a16="http://schemas.microsoft.com/office/drawing/2014/main" id="{3A49DD5A-46BA-2740-B0E7-82C5371DB5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05700" y="4193118"/>
            <a:ext cx="2496178" cy="1569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5" rIns="91431" bIns="45715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en-US" sz="2400"/>
              <a:t>61.0.0.0/8 4678 </a:t>
            </a:r>
          </a:p>
          <a:p>
            <a:pPr eaLnBrk="1" hangingPunct="1"/>
            <a:r>
              <a:rPr lang="en-US" altLang="en-US" sz="2400"/>
              <a:t>66.0.0.0/8 21562</a:t>
            </a:r>
          </a:p>
          <a:p>
            <a:pPr eaLnBrk="1" hangingPunct="1"/>
            <a:r>
              <a:rPr lang="en-US" altLang="en-US" sz="2400"/>
              <a:t>82.0.0.0/8 8717 </a:t>
            </a:r>
          </a:p>
          <a:p>
            <a:pPr eaLnBrk="1" hangingPunct="1"/>
            <a:endParaRPr lang="en-US" altLang="en-US" sz="2400"/>
          </a:p>
        </p:txBody>
      </p:sp>
      <p:grpSp>
        <p:nvGrpSpPr>
          <p:cNvPr id="13325" name="Group 13">
            <a:extLst>
              <a:ext uri="{FF2B5EF4-FFF2-40B4-BE49-F238E27FC236}">
                <a16:creationId xmlns:a16="http://schemas.microsoft.com/office/drawing/2014/main" id="{9AFD841B-1B06-C64E-AADC-DF92C6F48EFA}"/>
              </a:ext>
            </a:extLst>
          </p:cNvPr>
          <p:cNvGrpSpPr>
            <a:grpSpLocks/>
          </p:cNvGrpSpPr>
          <p:nvPr/>
        </p:nvGrpSpPr>
        <p:grpSpPr bwMode="auto">
          <a:xfrm>
            <a:off x="1905000" y="2914651"/>
            <a:ext cx="4709584" cy="3409949"/>
            <a:chOff x="240" y="1836"/>
            <a:chExt cx="2967" cy="2148"/>
          </a:xfrm>
        </p:grpSpPr>
        <p:pic>
          <p:nvPicPr>
            <p:cNvPr id="38924" name="Picture 9">
              <a:extLst>
                <a:ext uri="{FF2B5EF4-FFF2-40B4-BE49-F238E27FC236}">
                  <a16:creationId xmlns:a16="http://schemas.microsoft.com/office/drawing/2014/main" id="{6D174033-3428-E549-8002-7C91F05545C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" y="1836"/>
              <a:ext cx="2967" cy="21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8925" name="Line 10">
              <a:extLst>
                <a:ext uri="{FF2B5EF4-FFF2-40B4-BE49-F238E27FC236}">
                  <a16:creationId xmlns:a16="http://schemas.microsoft.com/office/drawing/2014/main" id="{9B7D34CE-DDD7-7E4C-B4B8-EE12492785A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00" y="3360"/>
              <a:ext cx="163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2400"/>
            </a:p>
          </p:txBody>
        </p:sp>
        <p:sp>
          <p:nvSpPr>
            <p:cNvPr id="38926" name="Text Box 11">
              <a:extLst>
                <a:ext uri="{FF2B5EF4-FFF2-40B4-BE49-F238E27FC236}">
                  <a16:creationId xmlns:a16="http://schemas.microsoft.com/office/drawing/2014/main" id="{CA667165-4864-A144-A896-7A16CF23C2C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40" y="3120"/>
              <a:ext cx="1152" cy="5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31" tIns="45715" rIns="91431" bIns="45715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 sz="2400"/>
                <a:t>~ 10 minutes</a:t>
              </a:r>
            </a:p>
          </p:txBody>
        </p:sp>
      </p:grpSp>
      <p:sp>
        <p:nvSpPr>
          <p:cNvPr id="13324" name="Text Box 12">
            <a:extLst>
              <a:ext uri="{FF2B5EF4-FFF2-40B4-BE49-F238E27FC236}">
                <a16:creationId xmlns:a16="http://schemas.microsoft.com/office/drawing/2014/main" id="{CF0E1B51-9E01-3D49-9AE2-BB02B9B78B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91300" y="5198534"/>
            <a:ext cx="3886200" cy="923320"/>
          </a:xfrm>
          <a:prstGeom prst="rect">
            <a:avLst/>
          </a:prstGeom>
          <a:gradFill rotWithShape="1">
            <a:gsLst>
              <a:gs pos="0">
                <a:srgbClr val="F6FFFF"/>
              </a:gs>
              <a:gs pos="64999">
                <a:srgbClr val="EBFEFF"/>
              </a:gs>
              <a:gs pos="100000">
                <a:srgbClr val="E4FEFF"/>
              </a:gs>
            </a:gsLst>
            <a:lin ang="5400000" scaled="1"/>
          </a:gradFill>
          <a:ln w="9525">
            <a:solidFill>
              <a:srgbClr val="D5E8EA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lIns="91431" tIns="45715" rIns="91431" bIns="45715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r>
              <a:rPr lang="en-US" altLang="en-US" sz="1800" b="1">
                <a:solidFill>
                  <a:srgbClr val="000000"/>
                </a:solidFill>
                <a:ea typeface="ＭＳ Ｐゴシック" panose="020B0600070205080204" pitchFamily="34" charset="-128"/>
              </a:rPr>
              <a:t>Somewhere between 1-10% of all spam (some clearly intentional, others </a:t>
            </a:r>
            <a:r>
              <a:rPr lang="ja-JP" altLang="en-US" sz="1800" b="1">
                <a:solidFill>
                  <a:srgbClr val="000000"/>
                </a:solidFill>
                <a:ea typeface="ＭＳ Ｐゴシック" panose="020B0600070205080204" pitchFamily="34" charset="-128"/>
              </a:rPr>
              <a:t>“</a:t>
            </a:r>
            <a:r>
              <a:rPr lang="en-US" altLang="ja-JP" sz="1800" b="1">
                <a:solidFill>
                  <a:srgbClr val="000000"/>
                </a:solidFill>
                <a:ea typeface="ＭＳ Ｐゴシック" panose="020B0600070205080204" pitchFamily="34" charset="-128"/>
              </a:rPr>
              <a:t>flapping</a:t>
            </a:r>
            <a:r>
              <a:rPr lang="ja-JP" altLang="en-US" sz="1800" b="1">
                <a:solidFill>
                  <a:srgbClr val="000000"/>
                </a:solidFill>
                <a:ea typeface="ＭＳ Ｐゴシック" panose="020B0600070205080204" pitchFamily="34" charset="-128"/>
              </a:rPr>
              <a:t>”</a:t>
            </a:r>
            <a:r>
              <a:rPr lang="en-US" altLang="ja-JP" sz="1800" b="1">
                <a:solidFill>
                  <a:srgbClr val="000000"/>
                </a:solidFill>
                <a:ea typeface="ＭＳ Ｐゴシック" panose="020B0600070205080204" pitchFamily="34" charset="-128"/>
              </a:rPr>
              <a:t>)</a:t>
            </a:r>
            <a:endParaRPr lang="en-US" altLang="en-US" sz="1800" b="1">
              <a:solidFill>
                <a:srgbClr val="000000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15" name="Text Box 4">
            <a:extLst>
              <a:ext uri="{FF2B5EF4-FFF2-40B4-BE49-F238E27FC236}">
                <a16:creationId xmlns:a16="http://schemas.microsoft.com/office/drawing/2014/main" id="{3E2E159C-B323-4F4B-A152-A09F378EE6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00200" y="6318252"/>
            <a:ext cx="8991600" cy="461665"/>
          </a:xfrm>
          <a:prstGeom prst="rect">
            <a:avLst/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en-US" altLang="en-US" sz="1200">
                <a:solidFill>
                  <a:srgbClr val="000000"/>
                </a:solidFill>
                <a:ea typeface="ＭＳ Ｐゴシック" panose="020B0600070205080204" pitchFamily="34" charset="-128"/>
              </a:rPr>
              <a:t>Anirudh Ramachandran and Nick Feamster, </a:t>
            </a:r>
            <a:r>
              <a:rPr lang="ja-JP" altLang="en-US" sz="1200">
                <a:solidFill>
                  <a:srgbClr val="000000"/>
                </a:solidFill>
                <a:ea typeface="ＭＳ Ｐゴシック" panose="020B0600070205080204" pitchFamily="34" charset="-128"/>
              </a:rPr>
              <a:t>“</a:t>
            </a:r>
            <a:r>
              <a:rPr lang="en-US" altLang="ja-JP" sz="1200">
                <a:solidFill>
                  <a:srgbClr val="000000"/>
                </a:solidFill>
                <a:ea typeface="ＭＳ Ｐゴシック" panose="020B0600070205080204" pitchFamily="34" charset="-128"/>
              </a:rPr>
              <a:t>Understanding the Network-Level Behavior of Spammers</a:t>
            </a:r>
            <a:r>
              <a:rPr lang="ja-JP" altLang="en-US" sz="1200">
                <a:solidFill>
                  <a:srgbClr val="000000"/>
                </a:solidFill>
                <a:ea typeface="ＭＳ Ｐゴシック" panose="020B0600070205080204" pitchFamily="34" charset="-128"/>
              </a:rPr>
              <a:t>”</a:t>
            </a:r>
            <a:r>
              <a:rPr lang="en-US" altLang="ja-JP" sz="1200">
                <a:solidFill>
                  <a:srgbClr val="000000"/>
                </a:solidFill>
                <a:ea typeface="ＭＳ Ｐゴシック" panose="020B0600070205080204" pitchFamily="34" charset="-128"/>
              </a:rPr>
              <a:t>, </a:t>
            </a:r>
            <a:r>
              <a:rPr lang="en-US" altLang="ja-JP" sz="1200" i="1">
                <a:solidFill>
                  <a:srgbClr val="000000"/>
                </a:solidFill>
                <a:ea typeface="ＭＳ Ｐゴシック" panose="020B0600070205080204" pitchFamily="34" charset="-128"/>
              </a:rPr>
              <a:t>ACM SIGCOMM</a:t>
            </a:r>
            <a:r>
              <a:rPr lang="en-US" altLang="ja-JP" sz="1200">
                <a:solidFill>
                  <a:srgbClr val="000000"/>
                </a:solidFill>
                <a:ea typeface="ＭＳ Ｐゴシック" panose="020B0600070205080204" pitchFamily="34" charset="-128"/>
              </a:rPr>
              <a:t>, September 2006. </a:t>
            </a:r>
            <a:endParaRPr lang="en-US" altLang="en-US" sz="1200">
              <a:solidFill>
                <a:srgbClr val="000000"/>
              </a:solidFill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64982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6" grpId="0" animBg="1"/>
      <p:bldP spid="13318" grpId="0" animBg="1"/>
      <p:bldP spid="13320" grpId="0"/>
      <p:bldP spid="13324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3" name="Rectangle 2">
            <a:extLst>
              <a:ext uri="{FF2B5EF4-FFF2-40B4-BE49-F238E27FC236}">
                <a16:creationId xmlns:a16="http://schemas.microsoft.com/office/drawing/2014/main" id="{4EE23C30-5E34-2847-9BB6-963AFED1C39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Analysis of Sending Patterns</a:t>
            </a: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EDDE70D8-6AB1-624D-87EF-2820559AAD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32" indent="-285744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71" indent="-228594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60" indent="-228594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349" indent="-228594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666933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3276518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886103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4495688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A56F3CAF-AF2B-C241-A3C2-C7EE21F71E57}" type="slidenum">
              <a:rPr lang="en-US" altLang="en-US" sz="1333"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32</a:t>
            </a:fld>
            <a:endParaRPr lang="en-US" altLang="en-US" sz="1333">
              <a:ea typeface="宋体" panose="02010600030101010101" pitchFamily="2" charset="-122"/>
            </a:endParaRPr>
          </a:p>
        </p:txBody>
      </p:sp>
      <p:pic>
        <p:nvPicPr>
          <p:cNvPr id="149511" name="Picture 7">
            <a:extLst>
              <a:ext uri="{FF2B5EF4-FFF2-40B4-BE49-F238E27FC236}">
                <a16:creationId xmlns:a16="http://schemas.microsoft.com/office/drawing/2014/main" id="{E590AC6F-5581-404F-B08A-FF2CFB8757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1778000"/>
            <a:ext cx="6383867" cy="477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9509" name="Text Box 5">
            <a:extLst>
              <a:ext uri="{FF2B5EF4-FFF2-40B4-BE49-F238E27FC236}">
                <a16:creationId xmlns:a16="http://schemas.microsoft.com/office/drawing/2014/main" id="{95CCFB23-B530-5C4F-9F80-DA084224BD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05800" y="2819401"/>
            <a:ext cx="2133600" cy="1938982"/>
          </a:xfrm>
          <a:prstGeom prst="rect">
            <a:avLst/>
          </a:prstGeom>
          <a:solidFill>
            <a:srgbClr val="BBE0E3"/>
          </a:solidFill>
          <a:ln w="9525">
            <a:solidFill>
              <a:srgbClr val="B6DCDF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lIns="91431" tIns="45715" rIns="91431" bIns="45715"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en-US" sz="2400" b="1" dirty="0">
                <a:solidFill>
                  <a:srgbClr val="FF0000"/>
                </a:solidFill>
              </a:rPr>
              <a:t>For spammers, k nearest senders are much closer in IP space</a:t>
            </a:r>
          </a:p>
        </p:txBody>
      </p:sp>
      <p:sp>
        <p:nvSpPr>
          <p:cNvPr id="149510" name="Line 6">
            <a:extLst>
              <a:ext uri="{FF2B5EF4-FFF2-40B4-BE49-F238E27FC236}">
                <a16:creationId xmlns:a16="http://schemas.microsoft.com/office/drawing/2014/main" id="{0861672F-B76C-924C-A04E-A87A5AC614F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001000" y="4114800"/>
            <a:ext cx="9144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2400"/>
          </a:p>
        </p:txBody>
      </p:sp>
      <p:sp>
        <p:nvSpPr>
          <p:cNvPr id="35846" name="TextBox 1">
            <a:extLst>
              <a:ext uri="{FF2B5EF4-FFF2-40B4-BE49-F238E27FC236}">
                <a16:creationId xmlns:a16="http://schemas.microsoft.com/office/drawing/2014/main" id="{FEFF2ED1-3AC3-9146-8739-798B0BB4E2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63800" y="1356785"/>
            <a:ext cx="6275917" cy="92333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r>
              <a:rPr lang="en-US" altLang="en-US" sz="1800"/>
              <a:t>Intuition: Spammers will “cluster” together in IP address space, because many compromised hosts may exist on a single network.</a:t>
            </a:r>
          </a:p>
        </p:txBody>
      </p:sp>
    </p:spTree>
    <p:extLst>
      <p:ext uri="{BB962C8B-B14F-4D97-AF65-F5344CB8AC3E}">
        <p14:creationId xmlns:p14="http://schemas.microsoft.com/office/powerpoint/2010/main" val="3510710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9509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>
            <a:extLst>
              <a:ext uri="{FF2B5EF4-FFF2-40B4-BE49-F238E27FC236}">
                <a16:creationId xmlns:a16="http://schemas.microsoft.com/office/drawing/2014/main" id="{5C72E768-6AC5-AD4E-BE93-9B0EC227B40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Combining Features: RuleFit</a:t>
            </a:r>
          </a:p>
        </p:txBody>
      </p:sp>
      <p:sp>
        <p:nvSpPr>
          <p:cNvPr id="43011" name="Rectangle 7">
            <a:extLst>
              <a:ext uri="{FF2B5EF4-FFF2-40B4-BE49-F238E27FC236}">
                <a16:creationId xmlns:a16="http://schemas.microsoft.com/office/drawing/2014/main" id="{87642DD9-CEF3-6841-AB55-4BB439181E4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828800" y="1371600"/>
            <a:ext cx="8229600" cy="1676400"/>
          </a:xfrm>
        </p:spPr>
        <p:txBody>
          <a:bodyPr/>
          <a:lstStyle/>
          <a:p>
            <a:r>
              <a:rPr lang="en-US" altLang="en-US"/>
              <a:t>Put features into the RuleFit classifier</a:t>
            </a:r>
          </a:p>
          <a:p>
            <a:r>
              <a:rPr lang="en-US" altLang="en-US"/>
              <a:t>10-fold cross validation on one day of query logs from a large spam filtering appliance provider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0A18ABD3-D3E9-B248-9F3B-3EDE8AD63F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32" indent="-285744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71" indent="-228594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60" indent="-228594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349" indent="-228594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666933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3276518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886103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4495688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F407CC6-19F6-8C40-8792-BCB4C83250FA}" type="slidenum">
              <a:rPr lang="en-US" altLang="en-US" sz="1333"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33</a:t>
            </a:fld>
            <a:endParaRPr lang="en-US" altLang="en-US" sz="1333">
              <a:ea typeface="宋体" panose="02010600030101010101" pitchFamily="2" charset="-122"/>
            </a:endParaRPr>
          </a:p>
        </p:txBody>
      </p:sp>
      <p:sp>
        <p:nvSpPr>
          <p:cNvPr id="43012" name="Rectangle 9">
            <a:extLst>
              <a:ext uri="{FF2B5EF4-FFF2-40B4-BE49-F238E27FC236}">
                <a16:creationId xmlns:a16="http://schemas.microsoft.com/office/drawing/2014/main" id="{D9049019-8DBE-4C44-8681-B19609DA0B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8800" y="4724400"/>
            <a:ext cx="82296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1" tIns="45715" rIns="91431" bIns="45715"/>
          <a:lstStyle>
            <a:lvl1pPr marL="257175" indent="-257175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  <a:buFontTx/>
              <a:buChar char="•"/>
            </a:pPr>
            <a:endParaRPr lang="en-US" altLang="en-US" sz="2800"/>
          </a:p>
          <a:p>
            <a:pPr eaLnBrk="1" hangingPunct="1">
              <a:spcBef>
                <a:spcPct val="20000"/>
              </a:spcBef>
              <a:buFontTx/>
              <a:buChar char="•"/>
            </a:pPr>
            <a:r>
              <a:rPr lang="en-US" altLang="en-US" sz="2800"/>
              <a:t>Using </a:t>
            </a:r>
            <a:r>
              <a:rPr lang="en-US" altLang="en-US" sz="2800" i="1"/>
              <a:t>only network-level features</a:t>
            </a:r>
            <a:endParaRPr lang="en-US" altLang="en-US" sz="2800"/>
          </a:p>
        </p:txBody>
      </p:sp>
      <p:pic>
        <p:nvPicPr>
          <p:cNvPr id="43013" name="Picture 10">
            <a:extLst>
              <a:ext uri="{FF2B5EF4-FFF2-40B4-BE49-F238E27FC236}">
                <a16:creationId xmlns:a16="http://schemas.microsoft.com/office/drawing/2014/main" id="{A6A67E82-5578-494E-94A3-5F68E0876A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218" y="3012018"/>
            <a:ext cx="4288367" cy="18753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4" name="Picture 6">
            <a:extLst>
              <a:ext uri="{FF2B5EF4-FFF2-40B4-BE49-F238E27FC236}">
                <a16:creationId xmlns:a16="http://schemas.microsoft.com/office/drawing/2014/main" id="{3E4E008E-EAD8-F944-84B3-3939775ECC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4985" y="2851151"/>
            <a:ext cx="4516967" cy="21759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6BBBEDD-C7F9-8843-898B-47020843AB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29317" y="5981701"/>
            <a:ext cx="8839200" cy="830997"/>
          </a:xfrm>
          <a:prstGeom prst="rect">
            <a:avLst/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en-US" altLang="en-US" sz="1200">
                <a:solidFill>
                  <a:srgbClr val="000000"/>
                </a:solidFill>
                <a:ea typeface="ＭＳ Ｐゴシック" panose="020B0600070205080204" pitchFamily="34" charset="-128"/>
              </a:rPr>
              <a:t>Anirudh Ramachandran, Nick Feamster, and Santosh Vempala, </a:t>
            </a:r>
            <a:r>
              <a:rPr lang="ja-JP" altLang="en-US" sz="1200">
                <a:solidFill>
                  <a:srgbClr val="000000"/>
                </a:solidFill>
                <a:ea typeface="ＭＳ Ｐゴシック" panose="020B0600070205080204" pitchFamily="34" charset="-128"/>
              </a:rPr>
              <a:t>“</a:t>
            </a:r>
            <a:r>
              <a:rPr lang="en-US" altLang="ja-JP" sz="1200">
                <a:solidFill>
                  <a:srgbClr val="000000"/>
                </a:solidFill>
                <a:ea typeface="ＭＳ Ｐゴシック" panose="020B0600070205080204" pitchFamily="34" charset="-128"/>
              </a:rPr>
              <a:t>Filtering Spam with Behavioral Blacklisting</a:t>
            </a:r>
            <a:r>
              <a:rPr lang="ja-JP" altLang="en-US" sz="1200">
                <a:solidFill>
                  <a:srgbClr val="000000"/>
                </a:solidFill>
                <a:ea typeface="ＭＳ Ｐゴシック" panose="020B0600070205080204" pitchFamily="34" charset="-128"/>
              </a:rPr>
              <a:t>”</a:t>
            </a:r>
            <a:r>
              <a:rPr lang="en-US" altLang="ja-JP" sz="1200">
                <a:solidFill>
                  <a:srgbClr val="000000"/>
                </a:solidFill>
                <a:ea typeface="ＭＳ Ｐゴシック" panose="020B0600070205080204" pitchFamily="34" charset="-128"/>
              </a:rPr>
              <a:t>, </a:t>
            </a:r>
            <a:r>
              <a:rPr lang="en-US" altLang="ja-JP" sz="1200" i="1">
                <a:solidFill>
                  <a:srgbClr val="000000"/>
                </a:solidFill>
                <a:ea typeface="ＭＳ Ｐゴシック" panose="020B0600070205080204" pitchFamily="34" charset="-128"/>
              </a:rPr>
              <a:t>ACM CCS</a:t>
            </a:r>
            <a:r>
              <a:rPr lang="en-US" altLang="ja-JP" sz="1200">
                <a:solidFill>
                  <a:srgbClr val="000000"/>
                </a:solidFill>
                <a:ea typeface="ＭＳ Ｐゴシック" panose="020B0600070205080204" pitchFamily="34" charset="-128"/>
              </a:rPr>
              <a:t>, 2007</a:t>
            </a:r>
          </a:p>
          <a:p>
            <a:pPr eaLnBrk="1" hangingPunct="1">
              <a:defRPr/>
            </a:pPr>
            <a:br>
              <a:rPr lang="en-US" altLang="en-US" sz="1200">
                <a:solidFill>
                  <a:srgbClr val="000000"/>
                </a:solidFill>
                <a:ea typeface="ＭＳ Ｐゴシック" panose="020B0600070205080204" pitchFamily="34" charset="-128"/>
              </a:rPr>
            </a:br>
            <a:r>
              <a:rPr lang="en-US" altLang="en-US" sz="1200">
                <a:solidFill>
                  <a:srgbClr val="000000"/>
                </a:solidFill>
                <a:ea typeface="ＭＳ Ｐゴシック" panose="020B0600070205080204" pitchFamily="34" charset="-128"/>
              </a:rPr>
              <a:t>Shuang Hao, Nick Feamster, Alex Gray and Sven Krasser, </a:t>
            </a:r>
            <a:r>
              <a:rPr lang="ja-JP" altLang="en-US" sz="1200">
                <a:solidFill>
                  <a:srgbClr val="000000"/>
                </a:solidFill>
                <a:ea typeface="ＭＳ Ｐゴシック" panose="020B0600070205080204" pitchFamily="34" charset="-128"/>
              </a:rPr>
              <a:t>“</a:t>
            </a:r>
            <a:r>
              <a:rPr lang="en-US" altLang="ja-JP" sz="1200">
                <a:solidFill>
                  <a:srgbClr val="000000"/>
                </a:solidFill>
                <a:ea typeface="ＭＳ Ｐゴシック" panose="020B0600070205080204" pitchFamily="34" charset="-128"/>
              </a:rPr>
              <a:t>SNARE: Spatio-temporal Network-level Automatic Reputation Engine</a:t>
            </a:r>
            <a:r>
              <a:rPr lang="ja-JP" altLang="en-US" sz="1200">
                <a:solidFill>
                  <a:srgbClr val="000000"/>
                </a:solidFill>
                <a:ea typeface="ＭＳ Ｐゴシック" panose="020B0600070205080204" pitchFamily="34" charset="-128"/>
              </a:rPr>
              <a:t>”</a:t>
            </a:r>
            <a:r>
              <a:rPr lang="en-US" altLang="ja-JP" sz="1200">
                <a:solidFill>
                  <a:srgbClr val="000000"/>
                </a:solidFill>
                <a:ea typeface="ＭＳ Ｐゴシック" panose="020B0600070205080204" pitchFamily="34" charset="-128"/>
              </a:rPr>
              <a:t>, </a:t>
            </a:r>
            <a:r>
              <a:rPr lang="en-US" altLang="ja-JP" sz="1200" i="1">
                <a:solidFill>
                  <a:srgbClr val="000000"/>
                </a:solidFill>
                <a:ea typeface="ＭＳ Ｐゴシック" panose="020B0600070205080204" pitchFamily="34" charset="-128"/>
              </a:rPr>
              <a:t>USENIX Security</a:t>
            </a:r>
            <a:r>
              <a:rPr lang="en-US" altLang="ja-JP" sz="1200">
                <a:solidFill>
                  <a:srgbClr val="000000"/>
                </a:solidFill>
                <a:ea typeface="ＭＳ Ｐゴシック" panose="020B0600070205080204" pitchFamily="34" charset="-128"/>
              </a:rPr>
              <a:t>, August 2009</a:t>
            </a:r>
            <a:endParaRPr lang="en-US" altLang="en-US" sz="1200">
              <a:solidFill>
                <a:srgbClr val="000000"/>
              </a:solidFill>
              <a:ea typeface="ＭＳ Ｐゴシック" panose="020B0600070205080204" pitchFamily="34" charset="-128"/>
            </a:endParaRPr>
          </a:p>
        </p:txBody>
      </p:sp>
      <p:pic>
        <p:nvPicPr>
          <p:cNvPr id="43016" name="Picture 9">
            <a:extLst>
              <a:ext uri="{FF2B5EF4-FFF2-40B4-BE49-F238E27FC236}">
                <a16:creationId xmlns:a16="http://schemas.microsoft.com/office/drawing/2014/main" id="{8C1DB465-82D1-4345-AB58-64AB07833B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0" y="2995085"/>
            <a:ext cx="1162051" cy="29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974042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Title 1">
            <a:extLst>
              <a:ext uri="{FF2B5EF4-FFF2-40B4-BE49-F238E27FC236}">
                <a16:creationId xmlns:a16="http://schemas.microsoft.com/office/drawing/2014/main" id="{245256B8-B690-B346-92A3-CB691FF2440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200"/>
              <a:t>Going Back Earlier in Time:</a:t>
            </a:r>
            <a:br>
              <a:rPr lang="en-US" altLang="en-US" sz="3200"/>
            </a:br>
            <a:r>
              <a:rPr lang="en-US" altLang="en-US" sz="3200"/>
              <a:t>Attackers Use the Domain Name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2C7076-83C6-9644-A1E0-48A6B163BA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0" y="1771651"/>
            <a:ext cx="8229600" cy="2815167"/>
          </a:xfrm>
        </p:spPr>
        <p:txBody>
          <a:bodyPr>
            <a:normAutofit fontScale="70000" lnSpcReduction="20000"/>
          </a:bodyPr>
          <a:lstStyle/>
          <a:p>
            <a:pPr>
              <a:defRPr/>
            </a:pPr>
            <a:r>
              <a:rPr lang="en-US" dirty="0"/>
              <a:t>Attackers use URLs to propagate scams and malware</a:t>
            </a:r>
          </a:p>
          <a:p>
            <a:pPr lvl="1">
              <a:defRPr/>
            </a:pPr>
            <a:r>
              <a:rPr lang="en-US" b="1" dirty="0">
                <a:solidFill>
                  <a:srgbClr val="2D2D8A"/>
                </a:solidFill>
              </a:rPr>
              <a:t>Idea:</a:t>
            </a:r>
            <a:r>
              <a:rPr lang="en-US" dirty="0"/>
              <a:t> Use properties of the registered domains to identify spam, scams, etc.</a:t>
            </a:r>
          </a:p>
          <a:p>
            <a:pPr lvl="1">
              <a:defRPr/>
            </a:pPr>
            <a:r>
              <a:rPr lang="en-US" dirty="0"/>
              <a:t>Problem: How to identify the reputation of a domain?</a:t>
            </a:r>
          </a:p>
          <a:p>
            <a:pPr>
              <a:defRPr/>
            </a:pPr>
            <a:endParaRPr lang="en-US" dirty="0"/>
          </a:p>
          <a:p>
            <a:pPr>
              <a:defRPr/>
            </a:pPr>
            <a:r>
              <a:rPr lang="en-US" dirty="0"/>
              <a:t>Previous work relies on observing record changes, which may take time to observe.</a:t>
            </a:r>
          </a:p>
          <a:p>
            <a:pPr>
              <a:defRPr/>
            </a:pPr>
            <a:r>
              <a:rPr lang="en-US" b="1" dirty="0">
                <a:solidFill>
                  <a:schemeClr val="accent6"/>
                </a:solidFill>
              </a:rPr>
              <a:t>Alternative: </a:t>
            </a:r>
            <a:r>
              <a:rPr lang="en-US" dirty="0"/>
              <a:t>Look for query patterns within short time of registration.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B8B8EF-7F79-B043-BF2F-ACD25BEA7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32" indent="-285744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71" indent="-228594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60" indent="-228594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349" indent="-228594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666933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3276518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886103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4495688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77CA4AB2-AA84-1244-98C8-0AC56D11DDE1}" type="slidenum">
              <a:rPr lang="en-US" altLang="en-US" sz="1333"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34</a:t>
            </a:fld>
            <a:endParaRPr lang="en-US" altLang="en-US" sz="1333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954208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Title 1">
            <a:extLst>
              <a:ext uri="{FF2B5EF4-FFF2-40B4-BE49-F238E27FC236}">
                <a16:creationId xmlns:a16="http://schemas.microsoft.com/office/drawing/2014/main" id="{5E667059-CD41-A746-8425-A5D9A86D6CC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Predictive Analytics and DNS</a:t>
            </a:r>
          </a:p>
        </p:txBody>
      </p:sp>
      <p:sp>
        <p:nvSpPr>
          <p:cNvPr id="46082" name="Content Placeholder 2">
            <a:extLst>
              <a:ext uri="{FF2B5EF4-FFF2-40B4-BE49-F238E27FC236}">
                <a16:creationId xmlns:a16="http://schemas.microsoft.com/office/drawing/2014/main" id="{8CDDBE8C-2355-9442-89D3-0F6FE20C2E43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Domain registration and resource record establishment </a:t>
            </a:r>
            <a:r>
              <a:rPr lang="en-US" altLang="en-US" b="1">
                <a:solidFill>
                  <a:srgbClr val="333399"/>
                </a:solidFill>
              </a:rPr>
              <a:t>occur before attacks take place</a:t>
            </a:r>
          </a:p>
          <a:p>
            <a:r>
              <a:rPr lang="en-US" altLang="en-US"/>
              <a:t>DNS infrastructure for scam domains is located in </a:t>
            </a:r>
            <a:r>
              <a:rPr lang="en-US" altLang="en-US" b="1">
                <a:solidFill>
                  <a:srgbClr val="333399"/>
                </a:solidFill>
              </a:rPr>
              <a:t>different address space regions and autonomous systems</a:t>
            </a:r>
            <a:r>
              <a:rPr lang="en-US" altLang="en-US"/>
              <a:t> than the infrastructure for legitimate domains.</a:t>
            </a:r>
          </a:p>
          <a:p>
            <a:r>
              <a:rPr lang="en-US" altLang="en-US" b="1">
                <a:solidFill>
                  <a:srgbClr val="333399"/>
                </a:solidFill>
              </a:rPr>
              <a:t>Early lookup patterns </a:t>
            </a:r>
            <a:r>
              <a:rPr lang="en-US" altLang="en-US"/>
              <a:t>for a newly registered malicious domain differ significantly from the patterns for a legitimate domain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246480-135A-E84E-953B-7AEFFEF5F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32" indent="-285744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71" indent="-228594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60" indent="-228594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349" indent="-228594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666933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3276518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886103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4495688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1DEA591-2EA2-E143-8436-5FADB7628F88}" type="slidenum">
              <a:rPr lang="en-US" altLang="en-US" sz="1333"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35</a:t>
            </a:fld>
            <a:endParaRPr lang="en-US" altLang="en-US" sz="1333">
              <a:ea typeface="宋体" panose="02010600030101010101" pitchFamily="2" charset="-122"/>
            </a:endParaRPr>
          </a:p>
        </p:txBody>
      </p:sp>
      <p:sp>
        <p:nvSpPr>
          <p:cNvPr id="59396" name="TextBox 4">
            <a:extLst>
              <a:ext uri="{FF2B5EF4-FFF2-40B4-BE49-F238E27FC236}">
                <a16:creationId xmlns:a16="http://schemas.microsoft.com/office/drawing/2014/main" id="{2906AF15-A3B5-054A-8EB6-D4C9D95D22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86517" y="6045201"/>
            <a:ext cx="8229600" cy="584765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lIns="91431" tIns="45715" rIns="91431" bIns="45715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en-US" altLang="en-US" sz="1600"/>
              <a:t>S. Hao, N. Feamster, R. Pandrangi. “Monitoring the Initial DNS Behavior of Malicious Domains”, </a:t>
            </a:r>
            <a:r>
              <a:rPr lang="en-US" altLang="en-US" sz="1600" i="1"/>
              <a:t>ACM SIGCOMM Internet Measurement Conference</a:t>
            </a:r>
            <a:r>
              <a:rPr lang="en-US" altLang="en-US" sz="1600"/>
              <a:t>, November 2011.</a:t>
            </a:r>
          </a:p>
        </p:txBody>
      </p:sp>
    </p:spTree>
    <p:extLst>
      <p:ext uri="{BB962C8B-B14F-4D97-AF65-F5344CB8AC3E}">
        <p14:creationId xmlns:p14="http://schemas.microsoft.com/office/powerpoint/2010/main" val="84596177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Title 1">
            <a:extLst>
              <a:ext uri="{FF2B5EF4-FFF2-40B4-BE49-F238E27FC236}">
                <a16:creationId xmlns:a16="http://schemas.microsoft.com/office/drawing/2014/main" id="{A46FB8F6-D6E9-5043-9943-8C135D0408E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Prediction: </a:t>
            </a:r>
            <a:br>
              <a:rPr lang="en-US" altLang="en-US"/>
            </a:br>
            <a:r>
              <a:rPr lang="en-US" altLang="en-US"/>
              <a:t>Registration Occurs Before Attack!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696A68-D1EE-B94C-9B8E-B36D688A4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32" indent="-285744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71" indent="-228594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60" indent="-228594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349" indent="-228594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666933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3276518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886103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4495688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33B9B7D-5089-F948-93C1-BEC6EB1A3DF7}" type="slidenum">
              <a:rPr lang="en-US" altLang="en-US" sz="1333"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36</a:t>
            </a:fld>
            <a:endParaRPr lang="en-US" altLang="en-US" sz="1333">
              <a:ea typeface="宋体" panose="02010600030101010101" pitchFamily="2" charset="-122"/>
            </a:endParaRPr>
          </a:p>
        </p:txBody>
      </p:sp>
      <p:pic>
        <p:nvPicPr>
          <p:cNvPr id="47107" name="Picture 4">
            <a:extLst>
              <a:ext uri="{FF2B5EF4-FFF2-40B4-BE49-F238E27FC236}">
                <a16:creationId xmlns:a16="http://schemas.microsoft.com/office/drawing/2014/main" id="{38856815-4828-D44F-9B26-E9378DEE72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9900" y="1790700"/>
            <a:ext cx="6172200" cy="474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988" name="TextBox 5">
            <a:extLst>
              <a:ext uri="{FF2B5EF4-FFF2-40B4-BE49-F238E27FC236}">
                <a16:creationId xmlns:a16="http://schemas.microsoft.com/office/drawing/2014/main" id="{5C502974-F52D-B94C-8051-BDF0298C6E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02301" y="3536952"/>
            <a:ext cx="4042833" cy="1200318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1" tIns="45715" rIns="91431" bIns="45715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en-US" altLang="en-US" sz="1800" b="1">
                <a:solidFill>
                  <a:srgbClr val="FF0000"/>
                </a:solidFill>
              </a:rPr>
              <a:t>More than 55% of the malicious domains appeared in spam campaigns more than one day after they were registered.</a:t>
            </a:r>
          </a:p>
        </p:txBody>
      </p:sp>
    </p:spTree>
    <p:extLst>
      <p:ext uri="{BB962C8B-B14F-4D97-AF65-F5344CB8AC3E}">
        <p14:creationId xmlns:p14="http://schemas.microsoft.com/office/powerpoint/2010/main" val="36580091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Title 4">
            <a:extLst>
              <a:ext uri="{FF2B5EF4-FFF2-40B4-BE49-F238E27FC236}">
                <a16:creationId xmlns:a16="http://schemas.microsoft.com/office/drawing/2014/main" id="{03BCD069-7C5B-4D45-8E54-0405F9504D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DNS Lookups Precede Attacks!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CE422B-D9CE-1A40-AD34-96CE9B9FE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32" indent="-285744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71" indent="-228594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60" indent="-228594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349" indent="-228594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666933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3276518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886103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4495688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60D9DD82-21FF-164C-AC7D-6DA7AC07D0DE}" type="slidenum">
              <a:rPr lang="en-US" altLang="en-US" sz="1333"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37</a:t>
            </a:fld>
            <a:endParaRPr lang="en-US" altLang="en-US" sz="1333">
              <a:ea typeface="宋体" panose="02010600030101010101" pitchFamily="2" charset="-122"/>
            </a:endParaRPr>
          </a:p>
        </p:txBody>
      </p:sp>
      <p:pic>
        <p:nvPicPr>
          <p:cNvPr id="48131" name="Picture 6">
            <a:extLst>
              <a:ext uri="{FF2B5EF4-FFF2-40B4-BE49-F238E27FC236}">
                <a16:creationId xmlns:a16="http://schemas.microsoft.com/office/drawing/2014/main" id="{BA4B1946-DEC2-CA44-966B-CBF9096195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9234" y="1538817"/>
            <a:ext cx="7048500" cy="533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2" name="TextBox 7">
            <a:extLst>
              <a:ext uri="{FF2B5EF4-FFF2-40B4-BE49-F238E27FC236}">
                <a16:creationId xmlns:a16="http://schemas.microsoft.com/office/drawing/2014/main" id="{457E8954-4398-3247-92E2-4F1625FEA1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71733" y="2499785"/>
            <a:ext cx="3208867" cy="1754316"/>
          </a:xfrm>
          <a:prstGeom prst="rect">
            <a:avLst/>
          </a:prstGeom>
          <a:solidFill>
            <a:srgbClr val="BBE0E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1" tIns="45715" rIns="91431" bIns="45715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en-US" altLang="en-US" sz="1800" b="1">
                <a:solidFill>
                  <a:srgbClr val="FF0000"/>
                </a:solidFill>
              </a:rPr>
              <a:t>Queries to the scam domains increased quickly after the domains were registered, and usually reach the peak in the first 3–4 days.</a:t>
            </a:r>
          </a:p>
        </p:txBody>
      </p:sp>
    </p:spTree>
    <p:extLst>
      <p:ext uri="{BB962C8B-B14F-4D97-AF65-F5344CB8AC3E}">
        <p14:creationId xmlns:p14="http://schemas.microsoft.com/office/powerpoint/2010/main" val="36491554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Title 1">
            <a:extLst>
              <a:ext uri="{FF2B5EF4-FFF2-40B4-BE49-F238E27FC236}">
                <a16:creationId xmlns:a16="http://schemas.microsoft.com/office/drawing/2014/main" id="{8D17A0BF-CA93-0449-AF9D-5C3E8A219D5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Early Lookup Behavior</a:t>
            </a:r>
          </a:p>
        </p:txBody>
      </p:sp>
      <p:sp>
        <p:nvSpPr>
          <p:cNvPr id="49154" name="Content Placeholder 3">
            <a:extLst>
              <a:ext uri="{FF2B5EF4-FFF2-40B4-BE49-F238E27FC236}">
                <a16:creationId xmlns:a16="http://schemas.microsoft.com/office/drawing/2014/main" id="{C265F677-A0A9-2647-AD46-45F3AFA22A29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843617" y="1600200"/>
            <a:ext cx="8229600" cy="1949451"/>
          </a:xfrm>
        </p:spPr>
        <p:txBody>
          <a:bodyPr/>
          <a:lstStyle/>
          <a:p>
            <a:r>
              <a:rPr lang="en-US" altLang="en-US"/>
              <a:t>Different malicious domains are looked up by similar group of network blocks, which may indicate that they are part of the same spamming campaign.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49F63A5-94F2-2846-9C2A-1A5D711C61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32" indent="-285744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71" indent="-228594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60" indent="-228594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349" indent="-228594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666933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3276518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886103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4495688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1422A48-89DA-0B4E-88BA-335C3C4BA06A}" type="slidenum">
              <a:rPr lang="en-US" altLang="en-US" sz="1333"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38</a:t>
            </a:fld>
            <a:endParaRPr lang="en-US" altLang="en-US" sz="1333">
              <a:ea typeface="宋体" panose="02010600030101010101" pitchFamily="2" charset="-122"/>
            </a:endParaRPr>
          </a:p>
        </p:txBody>
      </p:sp>
      <p:pic>
        <p:nvPicPr>
          <p:cNvPr id="49156" name="Picture 4">
            <a:extLst>
              <a:ext uri="{FF2B5EF4-FFF2-40B4-BE49-F238E27FC236}">
                <a16:creationId xmlns:a16="http://schemas.microsoft.com/office/drawing/2014/main" id="{DF109455-CB29-1841-B47A-F93458A5B9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3618" y="3723217"/>
            <a:ext cx="5742516" cy="24214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900369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Title 4">
            <a:extLst>
              <a:ext uri="{FF2B5EF4-FFF2-40B4-BE49-F238E27FC236}">
                <a16:creationId xmlns:a16="http://schemas.microsoft.com/office/drawing/2014/main" id="{998BFAE3-7F05-1B4D-B633-8C2FA809A2F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775884" y="2491317"/>
            <a:ext cx="8763000" cy="1143000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en-US">
                <a:solidFill>
                  <a:schemeClr val="accent2"/>
                </a:solidFill>
              </a:rPr>
              <a:t>With Better Data, Possible to Predict Attacks Even Earlier!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2EFC41-9DBC-FC42-A416-77821A15C2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32" indent="-285744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71" indent="-228594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60" indent="-228594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349" indent="-228594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666933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3276518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886103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4495688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A45C5DA4-4959-DC40-9C7E-1C0AB092EA07}" type="slidenum">
              <a:rPr lang="en-US" altLang="en-US" sz="1333"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39</a:t>
            </a:fld>
            <a:endParaRPr lang="en-US" altLang="en-US" sz="1333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799437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FC6304-241F-484A-984B-111B0C9A9D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5576887"/>
            <a:ext cx="10911840" cy="640081"/>
          </a:xfrm>
        </p:spPr>
        <p:txBody>
          <a:bodyPr>
            <a:normAutofit/>
          </a:bodyPr>
          <a:lstStyle/>
          <a:p>
            <a:pPr algn="ctr"/>
            <a:endParaRPr lang="en-US" sz="32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F590D2-8BAE-E943-B62F-335E2A4EB5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936" r="1" b="17260"/>
          <a:stretch/>
        </p:blipFill>
        <p:spPr>
          <a:xfrm>
            <a:off x="640079" y="640081"/>
            <a:ext cx="11137465" cy="4936806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6C67772-924B-A24C-B6CA-B72B522A91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7AA6054-60FB-8048-98AD-326CDDBBD22D}" type="slidenum">
              <a:rPr lang="en-US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4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996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1" name="Picture 11" descr="cheaprx.png">
            <a:extLst>
              <a:ext uri="{FF2B5EF4-FFF2-40B4-BE49-F238E27FC236}">
                <a16:creationId xmlns:a16="http://schemas.microsoft.com/office/drawing/2014/main" id="{85F24416-5393-5C43-89B2-DF898541DE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7684" y="3431117"/>
            <a:ext cx="2709333" cy="6688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B505E5-AA33-2C48-834C-A11BFAB8E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DNS Predictive Analytics for </a:t>
            </a:r>
            <a:br>
              <a:rPr lang="en-US" dirty="0"/>
            </a:br>
            <a:r>
              <a:rPr lang="en-US" dirty="0"/>
              <a:t>Attack Prediction</a:t>
            </a:r>
          </a:p>
        </p:txBody>
      </p:sp>
      <p:pic>
        <p:nvPicPr>
          <p:cNvPr id="51203" name="Picture 5" descr="registration.jpg">
            <a:extLst>
              <a:ext uri="{FF2B5EF4-FFF2-40B4-BE49-F238E27FC236}">
                <a16:creationId xmlns:a16="http://schemas.microsoft.com/office/drawing/2014/main" id="{584F09BB-8B69-E04F-AC1A-E2CEB09E5B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70" t="16035" r="34660"/>
          <a:stretch>
            <a:fillRect/>
          </a:stretch>
        </p:blipFill>
        <p:spPr bwMode="auto">
          <a:xfrm>
            <a:off x="1985434" y="3431117"/>
            <a:ext cx="1970617" cy="1843616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04" name="Picture 6" descr="detection.png">
            <a:extLst>
              <a:ext uri="{FF2B5EF4-FFF2-40B4-BE49-F238E27FC236}">
                <a16:creationId xmlns:a16="http://schemas.microsoft.com/office/drawing/2014/main" id="{194A3459-D6BF-F544-B652-8268073B3B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6534" y="3431117"/>
            <a:ext cx="1968500" cy="1843616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885AB04-CC8A-5243-9079-84ABA303A976}"/>
              </a:ext>
            </a:extLst>
          </p:cNvPr>
          <p:cNvSpPr/>
          <p:nvPr/>
        </p:nvSpPr>
        <p:spPr>
          <a:xfrm>
            <a:off x="4745567" y="3431117"/>
            <a:ext cx="2713567" cy="1843616"/>
          </a:xfrm>
          <a:prstGeom prst="rect">
            <a:avLst/>
          </a:prstGeom>
          <a:noFill/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sz="2400">
              <a:noFill/>
            </a:endParaRPr>
          </a:p>
        </p:txBody>
      </p:sp>
      <p:pic>
        <p:nvPicPr>
          <p:cNvPr id="51206" name="Picture 14" descr="pill.png">
            <a:extLst>
              <a:ext uri="{FF2B5EF4-FFF2-40B4-BE49-F238E27FC236}">
                <a16:creationId xmlns:a16="http://schemas.microsoft.com/office/drawing/2014/main" id="{BBABAF75-6A62-6445-88D3-AC6E4B9961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7434" y="4097867"/>
            <a:ext cx="1629833" cy="11662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07" name="TextBox 17">
            <a:extLst>
              <a:ext uri="{FF2B5EF4-FFF2-40B4-BE49-F238E27FC236}">
                <a16:creationId xmlns:a16="http://schemas.microsoft.com/office/drawing/2014/main" id="{97380858-5559-AA44-8584-FD457FBDC8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85161" y="2889251"/>
            <a:ext cx="237116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3200">
                <a:ea typeface="宋体" panose="02010600030101010101" pitchFamily="2" charset="-122"/>
              </a:rPr>
              <a:t>Registration</a:t>
            </a:r>
          </a:p>
        </p:txBody>
      </p:sp>
      <p:sp>
        <p:nvSpPr>
          <p:cNvPr id="51208" name="TextBox 18">
            <a:extLst>
              <a:ext uri="{FF2B5EF4-FFF2-40B4-BE49-F238E27FC236}">
                <a16:creationId xmlns:a16="http://schemas.microsoft.com/office/drawing/2014/main" id="{021E408A-7336-404C-AB77-2386C55A55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26285" y="2889251"/>
            <a:ext cx="91403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3200">
                <a:ea typeface="宋体" panose="02010600030101010101" pitchFamily="2" charset="-122"/>
              </a:rPr>
              <a:t>Use</a:t>
            </a:r>
          </a:p>
        </p:txBody>
      </p:sp>
      <p:sp>
        <p:nvSpPr>
          <p:cNvPr id="51209" name="TextBox 19">
            <a:extLst>
              <a:ext uri="{FF2B5EF4-FFF2-40B4-BE49-F238E27FC236}">
                <a16:creationId xmlns:a16="http://schemas.microsoft.com/office/drawing/2014/main" id="{1C669AA3-1EB3-CE43-A970-E1A0C834B4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3888" y="2889251"/>
            <a:ext cx="1915909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3200">
                <a:ea typeface="宋体" panose="02010600030101010101" pitchFamily="2" charset="-122"/>
              </a:rPr>
              <a:t>Detection</a:t>
            </a:r>
          </a:p>
        </p:txBody>
      </p:sp>
      <p:sp>
        <p:nvSpPr>
          <p:cNvPr id="51210" name="TextBox 20">
            <a:extLst>
              <a:ext uri="{FF2B5EF4-FFF2-40B4-BE49-F238E27FC236}">
                <a16:creationId xmlns:a16="http://schemas.microsoft.com/office/drawing/2014/main" id="{418DE1BD-83A1-DA43-838B-AEDF34FEE6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74419" y="1644651"/>
            <a:ext cx="6643164" cy="954107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800" b="1">
                <a:ea typeface="宋体" panose="02010600030101010101" pitchFamily="2" charset="-122"/>
              </a:rPr>
              <a:t>P</a:t>
            </a:r>
            <a:r>
              <a:rPr lang="en-US" altLang="en-US" sz="2800">
                <a:ea typeface="宋体" panose="02010600030101010101" pitchFamily="2" charset="-122"/>
              </a:rPr>
              <a:t>roactive </a:t>
            </a:r>
            <a:r>
              <a:rPr lang="en-US" altLang="en-US" sz="2800" b="1">
                <a:ea typeface="宋体" panose="02010600030101010101" pitchFamily="2" charset="-122"/>
              </a:rPr>
              <a:t>R</a:t>
            </a:r>
            <a:r>
              <a:rPr lang="en-US" altLang="en-US" sz="2800">
                <a:ea typeface="宋体" panose="02010600030101010101" pitchFamily="2" charset="-122"/>
              </a:rPr>
              <a:t>ecognition and </a:t>
            </a:r>
            <a:r>
              <a:rPr lang="en-US" altLang="en-US" sz="2800" b="1">
                <a:ea typeface="宋体" panose="02010600030101010101" pitchFamily="2" charset="-122"/>
              </a:rPr>
              <a:t>E</a:t>
            </a:r>
            <a:r>
              <a:rPr lang="en-US" altLang="en-US" sz="2800">
                <a:ea typeface="宋体" panose="02010600030101010101" pitchFamily="2" charset="-122"/>
              </a:rPr>
              <a:t>limination of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800" b="1">
                <a:ea typeface="宋体" panose="02010600030101010101" pitchFamily="2" charset="-122"/>
              </a:rPr>
              <a:t>D</a:t>
            </a:r>
            <a:r>
              <a:rPr lang="en-US" altLang="en-US" sz="2800">
                <a:ea typeface="宋体" panose="02010600030101010101" pitchFamily="2" charset="-122"/>
              </a:rPr>
              <a:t>omain </a:t>
            </a:r>
            <a:r>
              <a:rPr lang="en-US" altLang="en-US" sz="2800" b="1">
                <a:ea typeface="宋体" panose="02010600030101010101" pitchFamily="2" charset="-122"/>
              </a:rPr>
              <a:t>A</a:t>
            </a:r>
            <a:r>
              <a:rPr lang="en-US" altLang="en-US" sz="2800">
                <a:ea typeface="宋体" panose="02010600030101010101" pitchFamily="2" charset="-122"/>
              </a:rPr>
              <a:t>buse at </a:t>
            </a:r>
            <a:r>
              <a:rPr lang="en-US" altLang="en-US" sz="2800" b="1">
                <a:ea typeface="宋体" panose="02010600030101010101" pitchFamily="2" charset="-122"/>
              </a:rPr>
              <a:t>T</a:t>
            </a:r>
            <a:r>
              <a:rPr lang="en-US" altLang="en-US" sz="2800">
                <a:ea typeface="宋体" panose="02010600030101010101" pitchFamily="2" charset="-122"/>
              </a:rPr>
              <a:t>ime-</a:t>
            </a:r>
            <a:r>
              <a:rPr lang="en-US" altLang="en-US" sz="2800" b="1">
                <a:ea typeface="宋体" panose="02010600030101010101" pitchFamily="2" charset="-122"/>
              </a:rPr>
              <a:t>o</a:t>
            </a:r>
            <a:r>
              <a:rPr lang="en-US" altLang="en-US" sz="2800">
                <a:ea typeface="宋体" panose="02010600030101010101" pitchFamily="2" charset="-122"/>
              </a:rPr>
              <a:t>f-</a:t>
            </a:r>
            <a:r>
              <a:rPr lang="en-US" altLang="en-US" sz="2800" b="1">
                <a:ea typeface="宋体" panose="02010600030101010101" pitchFamily="2" charset="-122"/>
              </a:rPr>
              <a:t>R</a:t>
            </a:r>
            <a:r>
              <a:rPr lang="en-US" altLang="en-US" sz="2800">
                <a:ea typeface="宋体" panose="02010600030101010101" pitchFamily="2" charset="-122"/>
              </a:rPr>
              <a:t>egistration</a:t>
            </a:r>
          </a:p>
        </p:txBody>
      </p:sp>
      <p:sp>
        <p:nvSpPr>
          <p:cNvPr id="51211" name="TextBox 22">
            <a:extLst>
              <a:ext uri="{FF2B5EF4-FFF2-40B4-BE49-F238E27FC236}">
                <a16:creationId xmlns:a16="http://schemas.microsoft.com/office/drawing/2014/main" id="{324DE6E1-4415-FF4A-889A-FC2BA171AC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03581" y="5590117"/>
            <a:ext cx="1984839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0" bIns="91440">
            <a:spAutoFit/>
          </a:bodyPr>
          <a:lstStyle>
            <a:lvl1pPr>
              <a:spcBef>
                <a:spcPct val="20000"/>
              </a:spcBef>
              <a:buChar char="•"/>
              <a:defRPr sz="2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3200">
                <a:ea typeface="宋体" panose="02010600030101010101" pitchFamily="2" charset="-122"/>
              </a:rPr>
              <a:t>Life Cycle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FE67008-6B20-EB4C-994E-51D8FC5C88E0}"/>
              </a:ext>
            </a:extLst>
          </p:cNvPr>
          <p:cNvCxnSpPr/>
          <p:nvPr/>
        </p:nvCxnSpPr>
        <p:spPr>
          <a:xfrm flipH="1">
            <a:off x="10208684" y="5685367"/>
            <a:ext cx="0" cy="36618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9E2205B-6950-5D4E-981F-FB4E0268DC55}"/>
              </a:ext>
            </a:extLst>
          </p:cNvPr>
          <p:cNvCxnSpPr/>
          <p:nvPr/>
        </p:nvCxnSpPr>
        <p:spPr>
          <a:xfrm flipH="1">
            <a:off x="1981200" y="5685367"/>
            <a:ext cx="0" cy="36618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3207D3C-BBC5-D447-9CC9-E724D13B1211}"/>
              </a:ext>
            </a:extLst>
          </p:cNvPr>
          <p:cNvCxnSpPr>
            <a:stCxn id="51211" idx="3"/>
          </p:cNvCxnSpPr>
          <p:nvPr/>
        </p:nvCxnSpPr>
        <p:spPr>
          <a:xfrm flipV="1">
            <a:off x="7088420" y="5882219"/>
            <a:ext cx="3120265" cy="286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2410945-FE73-5740-AD7C-A57E5D84F097}"/>
              </a:ext>
            </a:extLst>
          </p:cNvPr>
          <p:cNvCxnSpPr>
            <a:stCxn id="51211" idx="1"/>
          </p:cNvCxnSpPr>
          <p:nvPr/>
        </p:nvCxnSpPr>
        <p:spPr>
          <a:xfrm flipH="1" flipV="1">
            <a:off x="1981202" y="5871635"/>
            <a:ext cx="3122379" cy="10870"/>
          </a:xfrm>
          <a:prstGeom prst="straightConnector1">
            <a:avLst/>
          </a:prstGeom>
          <a:ln>
            <a:solidFill>
              <a:schemeClr val="tx1"/>
            </a:solidFill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73759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Title 1">
            <a:extLst>
              <a:ext uri="{FF2B5EF4-FFF2-40B4-BE49-F238E27FC236}">
                <a16:creationId xmlns:a16="http://schemas.microsoft.com/office/drawing/2014/main" id="{F38E1CA6-558E-B34F-AAC5-79181EFEC4D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Domain Profile Features</a:t>
            </a:r>
          </a:p>
        </p:txBody>
      </p:sp>
      <p:sp>
        <p:nvSpPr>
          <p:cNvPr id="52226" name="Content Placeholder 2">
            <a:extLst>
              <a:ext uri="{FF2B5EF4-FFF2-40B4-BE49-F238E27FC236}">
                <a16:creationId xmlns:a16="http://schemas.microsoft.com/office/drawing/2014/main" id="{A199992B-788C-5741-B6D6-8250A323EBBE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Data from registration event</a:t>
            </a:r>
          </a:p>
          <a:p>
            <a:pPr lvl="1"/>
            <a:r>
              <a:rPr lang="en-US" altLang="en-US"/>
              <a:t>Registrar, nameserver, character tri-grams, etc.</a:t>
            </a:r>
          </a:p>
          <a:p>
            <a:endParaRPr lang="en-US" altLang="en-US"/>
          </a:p>
          <a:p>
            <a:r>
              <a:rPr lang="en-US" altLang="en-US"/>
              <a:t>Includes edit distance to known bad domains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84D026-EA34-0546-9AD6-221C56FDCF34}"/>
              </a:ext>
            </a:extLst>
          </p:cNvPr>
          <p:cNvSpPr txBox="1"/>
          <p:nvPr/>
        </p:nvSpPr>
        <p:spPr>
          <a:xfrm>
            <a:off x="5450417" y="4201585"/>
            <a:ext cx="1265090" cy="523220"/>
          </a:xfrm>
          <a:prstGeom prst="rect">
            <a:avLst/>
          </a:prstGeom>
          <a:noFill/>
        </p:spPr>
        <p:txBody>
          <a:bodyPr wrap="none" tIns="0" bIns="91440">
            <a:spAutoFit/>
          </a:bodyPr>
          <a:lstStyle/>
          <a:p>
            <a:pPr eaLnBrk="1" hangingPunct="1">
              <a:defRPr/>
            </a:pPr>
            <a:r>
              <a:rPr lang="en-US" sz="2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宋体" charset="0"/>
                <a:cs typeface="宋体" charset="0"/>
              </a:rPr>
              <a:t>abcdef</a:t>
            </a:r>
            <a:endParaRPr lang="en-US" sz="2800" dirty="0">
              <a:solidFill>
                <a:schemeClr val="tx1">
                  <a:lumMod val="50000"/>
                  <a:lumOff val="50000"/>
                </a:schemeClr>
              </a:solidFill>
              <a:latin typeface="Arial" charset="0"/>
              <a:ea typeface="宋体" charset="0"/>
              <a:cs typeface="宋体" charset="0"/>
            </a:endParaRPr>
          </a:p>
        </p:txBody>
      </p:sp>
      <p:sp>
        <p:nvSpPr>
          <p:cNvPr id="52228" name="TextBox 4">
            <a:extLst>
              <a:ext uri="{FF2B5EF4-FFF2-40B4-BE49-F238E27FC236}">
                <a16:creationId xmlns:a16="http://schemas.microsoft.com/office/drawing/2014/main" id="{A50432D9-1358-C147-9BD0-A2F6AED828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95942" y="4201585"/>
            <a:ext cx="152477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0" bIns="91440">
            <a:spAutoFit/>
          </a:bodyPr>
          <a:lstStyle>
            <a:lvl1pPr>
              <a:spcBef>
                <a:spcPct val="20000"/>
              </a:spcBef>
              <a:buChar char="•"/>
              <a:defRPr sz="2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solidFill>
                  <a:srgbClr val="7F7F7F"/>
                </a:solidFill>
                <a:ea typeface="宋体" panose="02010600030101010101" pitchFamily="2" charset="-122"/>
              </a:rPr>
              <a:t>abc</a:t>
            </a:r>
            <a:r>
              <a:rPr lang="en-US" altLang="en-US" sz="2800" b="1">
                <a:solidFill>
                  <a:srgbClr val="953735"/>
                </a:solidFill>
                <a:ea typeface="宋体" panose="02010600030101010101" pitchFamily="2" charset="-122"/>
              </a:rPr>
              <a:t>H</a:t>
            </a:r>
            <a:r>
              <a:rPr lang="en-US" altLang="en-US" sz="2800">
                <a:solidFill>
                  <a:srgbClr val="7F7F7F"/>
                </a:solidFill>
                <a:ea typeface="宋体" panose="02010600030101010101" pitchFamily="2" charset="-122"/>
              </a:rPr>
              <a:t>def</a:t>
            </a:r>
          </a:p>
        </p:txBody>
      </p:sp>
      <p:sp>
        <p:nvSpPr>
          <p:cNvPr id="52229" name="TextBox 9">
            <a:extLst>
              <a:ext uri="{FF2B5EF4-FFF2-40B4-BE49-F238E27FC236}">
                <a16:creationId xmlns:a16="http://schemas.microsoft.com/office/drawing/2014/main" id="{24D10E88-9B3B-2D45-B8CB-4F7B01762E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71284" y="4201585"/>
            <a:ext cx="166423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0" bIns="91440">
            <a:spAutoFit/>
          </a:bodyPr>
          <a:lstStyle>
            <a:lvl1pPr>
              <a:spcBef>
                <a:spcPct val="20000"/>
              </a:spcBef>
              <a:buChar char="•"/>
              <a:defRPr sz="2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ea typeface="宋体" panose="02010600030101010101" pitchFamily="2" charset="-122"/>
              </a:rPr>
              <a:t>Insertion: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DE5558-8BDE-324C-9E4B-A8A515233471}"/>
              </a:ext>
            </a:extLst>
          </p:cNvPr>
          <p:cNvSpPr txBox="1"/>
          <p:nvPr/>
        </p:nvSpPr>
        <p:spPr>
          <a:xfrm>
            <a:off x="5450417" y="4919134"/>
            <a:ext cx="1524776" cy="523220"/>
          </a:xfrm>
          <a:prstGeom prst="rect">
            <a:avLst/>
          </a:prstGeom>
          <a:noFill/>
        </p:spPr>
        <p:txBody>
          <a:bodyPr wrap="none" tIns="0" bIns="91440">
            <a:spAutoFit/>
          </a:bodyPr>
          <a:lstStyle/>
          <a:p>
            <a:pPr eaLnBrk="1" hangingPunct="1">
              <a:defRPr/>
            </a:pPr>
            <a:r>
              <a:rPr lang="en-US" sz="2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宋体" charset="0"/>
                <a:cs typeface="宋体" charset="0"/>
              </a:rPr>
              <a:t>abc</a:t>
            </a:r>
            <a:r>
              <a:rPr lang="en-US" sz="2800" b="1" dirty="0" err="1">
                <a:solidFill>
                  <a:srgbClr val="953735"/>
                </a:solidFill>
                <a:latin typeface="Arial" charset="0"/>
                <a:ea typeface="宋体" charset="0"/>
                <a:cs typeface="宋体" charset="0"/>
              </a:rPr>
              <a:t>H</a:t>
            </a:r>
            <a:r>
              <a:rPr lang="en-US" sz="2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宋体" charset="0"/>
                <a:cs typeface="宋体" charset="0"/>
              </a:rPr>
              <a:t>def</a:t>
            </a:r>
            <a:endParaRPr lang="en-US" sz="2800" dirty="0">
              <a:solidFill>
                <a:schemeClr val="tx1">
                  <a:lumMod val="50000"/>
                  <a:lumOff val="50000"/>
                </a:schemeClr>
              </a:solidFill>
              <a:latin typeface="Arial" charset="0"/>
              <a:ea typeface="宋体" charset="0"/>
              <a:cs typeface="宋体" charset="0"/>
            </a:endParaRPr>
          </a:p>
        </p:txBody>
      </p:sp>
      <p:sp>
        <p:nvSpPr>
          <p:cNvPr id="52231" name="TextBox 6">
            <a:extLst>
              <a:ext uri="{FF2B5EF4-FFF2-40B4-BE49-F238E27FC236}">
                <a16:creationId xmlns:a16="http://schemas.microsoft.com/office/drawing/2014/main" id="{B844BB47-C692-7B49-9F3B-B02A9AC02A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55628" y="4919134"/>
            <a:ext cx="126509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0" bIns="91440">
            <a:spAutoFit/>
          </a:bodyPr>
          <a:lstStyle>
            <a:lvl1pPr>
              <a:spcBef>
                <a:spcPct val="20000"/>
              </a:spcBef>
              <a:buChar char="•"/>
              <a:defRPr sz="2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solidFill>
                  <a:srgbClr val="7F7F7F"/>
                </a:solidFill>
                <a:ea typeface="宋体" panose="02010600030101010101" pitchFamily="2" charset="-122"/>
              </a:rPr>
              <a:t>abcdef</a:t>
            </a:r>
          </a:p>
        </p:txBody>
      </p:sp>
      <p:sp>
        <p:nvSpPr>
          <p:cNvPr id="52232" name="TextBox 10">
            <a:extLst>
              <a:ext uri="{FF2B5EF4-FFF2-40B4-BE49-F238E27FC236}">
                <a16:creationId xmlns:a16="http://schemas.microsoft.com/office/drawing/2014/main" id="{7448DE69-CE6C-6E45-8DAA-CF0E579663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71285" y="4919134"/>
            <a:ext cx="160492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0" bIns="91440">
            <a:spAutoFit/>
          </a:bodyPr>
          <a:lstStyle>
            <a:lvl1pPr>
              <a:spcBef>
                <a:spcPct val="20000"/>
              </a:spcBef>
              <a:buChar char="•"/>
              <a:defRPr sz="2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ea typeface="宋体" panose="02010600030101010101" pitchFamily="2" charset="-122"/>
              </a:rPr>
              <a:t>Deletion:</a:t>
            </a:r>
          </a:p>
        </p:txBody>
      </p:sp>
      <p:sp>
        <p:nvSpPr>
          <p:cNvPr id="52233" name="TextBox 7">
            <a:extLst>
              <a:ext uri="{FF2B5EF4-FFF2-40B4-BE49-F238E27FC236}">
                <a16:creationId xmlns:a16="http://schemas.microsoft.com/office/drawing/2014/main" id="{CA50153C-8B40-C949-86DD-FD0C36D5E8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50418" y="5647268"/>
            <a:ext cx="134524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0" bIns="91440">
            <a:spAutoFit/>
          </a:bodyPr>
          <a:lstStyle>
            <a:lvl1pPr>
              <a:spcBef>
                <a:spcPct val="20000"/>
              </a:spcBef>
              <a:buChar char="•"/>
              <a:defRPr sz="2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solidFill>
                  <a:srgbClr val="7F7F7F"/>
                </a:solidFill>
                <a:ea typeface="宋体" panose="02010600030101010101" pitchFamily="2" charset="-122"/>
              </a:rPr>
              <a:t>ab</a:t>
            </a:r>
            <a:r>
              <a:rPr lang="en-US" altLang="en-US" sz="2800" b="1">
                <a:solidFill>
                  <a:srgbClr val="953735"/>
                </a:solidFill>
                <a:ea typeface="宋体" panose="02010600030101010101" pitchFamily="2" charset="-122"/>
              </a:rPr>
              <a:t>C</a:t>
            </a:r>
            <a:r>
              <a:rPr lang="en-US" altLang="en-US" sz="2800">
                <a:solidFill>
                  <a:srgbClr val="7F7F7F"/>
                </a:solidFill>
                <a:ea typeface="宋体" panose="02010600030101010101" pitchFamily="2" charset="-122"/>
              </a:rPr>
              <a:t>def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7FD9861-FBF3-694C-BC18-38D5DA59B7CE}"/>
              </a:ext>
            </a:extLst>
          </p:cNvPr>
          <p:cNvSpPr txBox="1"/>
          <p:nvPr/>
        </p:nvSpPr>
        <p:spPr>
          <a:xfrm>
            <a:off x="7775477" y="5647268"/>
            <a:ext cx="1345240" cy="523220"/>
          </a:xfrm>
          <a:prstGeom prst="rect">
            <a:avLst/>
          </a:prstGeom>
          <a:noFill/>
        </p:spPr>
        <p:txBody>
          <a:bodyPr wrap="none" tIns="0" bIns="91440">
            <a:spAutoFit/>
          </a:bodyPr>
          <a:lstStyle/>
          <a:p>
            <a:pPr algn="r" eaLnBrk="1" hangingPunct="1">
              <a:defRPr/>
            </a:pPr>
            <a:r>
              <a:rPr lang="en-US" sz="2800" dirty="0" err="1">
                <a:solidFill>
                  <a:srgbClr val="7F7F7F"/>
                </a:solidFill>
                <a:latin typeface="Arial" charset="0"/>
                <a:ea typeface="宋体" charset="0"/>
                <a:cs typeface="宋体" charset="0"/>
              </a:rPr>
              <a:t>ab</a:t>
            </a:r>
            <a:r>
              <a:rPr lang="en-US" sz="2800" b="1" dirty="0" err="1">
                <a:solidFill>
                  <a:schemeClr val="accent2">
                    <a:lumMod val="75000"/>
                  </a:schemeClr>
                </a:solidFill>
                <a:latin typeface="Arial" charset="0"/>
                <a:ea typeface="宋体" charset="0"/>
                <a:cs typeface="宋体" charset="0"/>
              </a:rPr>
              <a:t>H</a:t>
            </a:r>
            <a:r>
              <a:rPr lang="en-US" sz="2800" dirty="0" err="1">
                <a:solidFill>
                  <a:srgbClr val="7F7F7F"/>
                </a:solidFill>
                <a:latin typeface="Arial" charset="0"/>
                <a:ea typeface="宋体" charset="0"/>
                <a:cs typeface="宋体" charset="0"/>
              </a:rPr>
              <a:t>def</a:t>
            </a:r>
            <a:endParaRPr lang="en-US" sz="2800" dirty="0">
              <a:solidFill>
                <a:srgbClr val="7F7F7F"/>
              </a:solidFill>
              <a:latin typeface="Arial" charset="0"/>
              <a:ea typeface="宋体" charset="0"/>
              <a:cs typeface="宋体" charset="0"/>
            </a:endParaRPr>
          </a:p>
        </p:txBody>
      </p:sp>
      <p:sp>
        <p:nvSpPr>
          <p:cNvPr id="52235" name="TextBox 11">
            <a:extLst>
              <a:ext uri="{FF2B5EF4-FFF2-40B4-BE49-F238E27FC236}">
                <a16:creationId xmlns:a16="http://schemas.microsoft.com/office/drawing/2014/main" id="{BA62AF1A-3217-5447-903D-FAA910B1D4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71284" y="5647268"/>
            <a:ext cx="216277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0" bIns="91440">
            <a:spAutoFit/>
          </a:bodyPr>
          <a:lstStyle>
            <a:lvl1pPr>
              <a:spcBef>
                <a:spcPct val="20000"/>
              </a:spcBef>
              <a:buChar char="•"/>
              <a:defRPr sz="2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ea typeface="宋体" panose="02010600030101010101" pitchFamily="2" charset="-122"/>
              </a:rPr>
              <a:t>Substitution: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E57203F-625F-8B49-BE6E-D1A4514C7BFE}"/>
              </a:ext>
            </a:extLst>
          </p:cNvPr>
          <p:cNvCxnSpPr>
            <a:stCxn id="4" idx="3"/>
            <a:endCxn id="52228" idx="1"/>
          </p:cNvCxnSpPr>
          <p:nvPr/>
        </p:nvCxnSpPr>
        <p:spPr>
          <a:xfrm>
            <a:off x="6715507" y="4463195"/>
            <a:ext cx="880435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729C031-A4D8-5A4F-8560-47D81BAB84EE}"/>
              </a:ext>
            </a:extLst>
          </p:cNvPr>
          <p:cNvCxnSpPr>
            <a:stCxn id="6" idx="3"/>
            <a:endCxn id="52231" idx="1"/>
          </p:cNvCxnSpPr>
          <p:nvPr/>
        </p:nvCxnSpPr>
        <p:spPr>
          <a:xfrm>
            <a:off x="6975193" y="5180744"/>
            <a:ext cx="880435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F0BE9DB-BEED-2D47-A618-D4282774C80D}"/>
              </a:ext>
            </a:extLst>
          </p:cNvPr>
          <p:cNvCxnSpPr>
            <a:stCxn id="52233" idx="3"/>
            <a:endCxn id="9" idx="1"/>
          </p:cNvCxnSpPr>
          <p:nvPr/>
        </p:nvCxnSpPr>
        <p:spPr>
          <a:xfrm>
            <a:off x="6795658" y="5908878"/>
            <a:ext cx="979819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319597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Title 1">
            <a:extLst>
              <a:ext uri="{FF2B5EF4-FFF2-40B4-BE49-F238E27FC236}">
                <a16:creationId xmlns:a16="http://schemas.microsoft.com/office/drawing/2014/main" id="{8D71750D-E0EB-2D4F-AFA5-BBD5AB9A4A8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Registration History Features</a:t>
            </a:r>
          </a:p>
        </p:txBody>
      </p:sp>
      <p:sp>
        <p:nvSpPr>
          <p:cNvPr id="53250" name="Content Placeholder 2">
            <a:extLst>
              <a:ext uri="{FF2B5EF4-FFF2-40B4-BE49-F238E27FC236}">
                <a16:creationId xmlns:a16="http://schemas.microsoft.com/office/drawing/2014/main" id="{7A42E602-E6B0-6F49-B2DB-A235DA6F37D9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981200" y="1600201"/>
            <a:ext cx="8229600" cy="2707217"/>
          </a:xfrm>
        </p:spPr>
        <p:txBody>
          <a:bodyPr/>
          <a:lstStyle/>
          <a:p>
            <a:r>
              <a:rPr lang="en-US" altLang="en-US"/>
              <a:t>Data from previous registration</a:t>
            </a:r>
          </a:p>
          <a:p>
            <a:pPr lvl="1"/>
            <a:r>
              <a:rPr lang="en-US" altLang="en-US"/>
              <a:t>Previous registrar, re-registration latency, etc.</a:t>
            </a:r>
          </a:p>
          <a:p>
            <a:endParaRPr lang="en-US" altLang="en-US"/>
          </a:p>
          <a:p>
            <a:r>
              <a:rPr lang="en-US" altLang="en-US"/>
              <a:t>Separate reuse into drop-catch and retread</a:t>
            </a:r>
          </a:p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7173152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Title 1">
            <a:extLst>
              <a:ext uri="{FF2B5EF4-FFF2-40B4-BE49-F238E27FC236}">
                <a16:creationId xmlns:a16="http://schemas.microsoft.com/office/drawing/2014/main" id="{3108ACF6-6089-5947-9B95-A9594217CF0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Batch Correlation Features</a:t>
            </a:r>
          </a:p>
        </p:txBody>
      </p:sp>
      <p:sp>
        <p:nvSpPr>
          <p:cNvPr id="55298" name="Content Placeholder 2">
            <a:extLst>
              <a:ext uri="{FF2B5EF4-FFF2-40B4-BE49-F238E27FC236}">
                <a16:creationId xmlns:a16="http://schemas.microsoft.com/office/drawing/2014/main" id="{561DA377-AA6E-BE43-902F-7EC1AD2F5A89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Data from registrations in same time interval</a:t>
            </a:r>
          </a:p>
          <a:p>
            <a:pPr lvl="1"/>
            <a:r>
              <a:rPr lang="en-US" altLang="en-US"/>
              <a:t>batch size, rate and types of reuse, etc.</a:t>
            </a:r>
          </a:p>
          <a:p>
            <a:r>
              <a:rPr lang="en-US" altLang="en-US"/>
              <a:t>Name cohesiveness using edit distance </a:t>
            </a:r>
          </a:p>
          <a:p>
            <a:endParaRPr lang="en-US" altLang="en-US"/>
          </a:p>
        </p:txBody>
      </p:sp>
      <p:sp>
        <p:nvSpPr>
          <p:cNvPr id="50179" name="TextBox 5">
            <a:extLst>
              <a:ext uri="{FF2B5EF4-FFF2-40B4-BE49-F238E27FC236}">
                <a16:creationId xmlns:a16="http://schemas.microsoft.com/office/drawing/2014/main" id="{102077AB-3808-1D47-A996-00D9ECA67E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09661" y="3947585"/>
            <a:ext cx="1576072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0" bIns="9144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defRPr/>
            </a:pPr>
            <a:r>
              <a:rPr lang="en-US" altLang="en-US" sz="2600"/>
              <a:t>Cohesive</a:t>
            </a:r>
          </a:p>
        </p:txBody>
      </p:sp>
      <p:sp>
        <p:nvSpPr>
          <p:cNvPr id="50180" name="TextBox 6">
            <a:extLst>
              <a:ext uri="{FF2B5EF4-FFF2-40B4-BE49-F238E27FC236}">
                <a16:creationId xmlns:a16="http://schemas.microsoft.com/office/drawing/2014/main" id="{1749F099-4A76-FC4B-A805-A6F7FD49D2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57000" y="4760385"/>
            <a:ext cx="1928733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0" bIns="9144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defRPr/>
            </a:pPr>
            <a:r>
              <a:rPr lang="en-US" altLang="en-US" sz="2600"/>
              <a:t>Uncohesive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4AB8A67-DF24-BE4E-9EB3-6E2B7327A8CE}"/>
              </a:ext>
            </a:extLst>
          </p:cNvPr>
          <p:cNvCxnSpPr>
            <a:stCxn id="50179" idx="3"/>
          </p:cNvCxnSpPr>
          <p:nvPr/>
        </p:nvCxnSpPr>
        <p:spPr>
          <a:xfrm>
            <a:off x="4385733" y="4193807"/>
            <a:ext cx="1013885" cy="1428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D7D1AAC-5405-9149-B56D-1CECFCCAAE53}"/>
              </a:ext>
            </a:extLst>
          </p:cNvPr>
          <p:cNvCxnSpPr>
            <a:stCxn id="50180" idx="3"/>
          </p:cNvCxnSpPr>
          <p:nvPr/>
        </p:nvCxnSpPr>
        <p:spPr>
          <a:xfrm>
            <a:off x="4385733" y="5006607"/>
            <a:ext cx="1013885" cy="1428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5410D79A-B757-B649-AB19-65813BF2254D}"/>
              </a:ext>
            </a:extLst>
          </p:cNvPr>
          <p:cNvGraphicFramePr>
            <a:graphicFrameLocks noGrp="1"/>
          </p:cNvGraphicFramePr>
          <p:nvPr/>
        </p:nvGraphicFramePr>
        <p:xfrm>
          <a:off x="5450417" y="3532718"/>
          <a:ext cx="3513667" cy="32922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136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52179">
                <a:tc>
                  <a:txBody>
                    <a:bodyPr/>
                    <a:lstStyle/>
                    <a:p>
                      <a:pPr algn="ctr"/>
                      <a:r>
                        <a:rPr lang="en-US" sz="2700" b="1" dirty="0"/>
                        <a:t>Registration Batch</a:t>
                      </a:r>
                    </a:p>
                  </a:txBody>
                  <a:tcPr marT="0" marB="45725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1533">
                <a:tc>
                  <a:txBody>
                    <a:bodyPr/>
                    <a:lstStyle/>
                    <a:p>
                      <a:pPr algn="l"/>
                      <a:r>
                        <a:rPr lang="en-US" sz="2400" b="1" dirty="0" err="1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ask</a:t>
                      </a:r>
                      <a:r>
                        <a:rPr lang="en-US" sz="2400" b="1" dirty="0" err="1">
                          <a:solidFill>
                            <a:srgbClr val="953735"/>
                          </a:solidFill>
                        </a:rPr>
                        <a:t>lender</a:t>
                      </a:r>
                      <a:r>
                        <a:rPr lang="en-US" sz="2400" b="1" dirty="0" err="1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home</a:t>
                      </a:r>
                      <a:r>
                        <a:rPr lang="en-US" sz="2400" dirty="0" err="1">
                          <a:solidFill>
                            <a:srgbClr val="7F7F7F"/>
                          </a:solidFill>
                        </a:rPr>
                        <a:t>.com</a:t>
                      </a:r>
                      <a:endParaRPr lang="en-US" sz="2400" dirty="0">
                        <a:solidFill>
                          <a:srgbClr val="7F7F7F"/>
                        </a:solidFill>
                      </a:endParaRPr>
                    </a:p>
                  </a:txBody>
                  <a:tcPr marT="0" marB="45725">
                    <a:lnT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773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 err="1">
                          <a:solidFill>
                            <a:srgbClr val="376092"/>
                          </a:solidFill>
                        </a:rPr>
                        <a:t>ask</a:t>
                      </a:r>
                      <a:r>
                        <a:rPr lang="en-US" sz="2400" b="1" dirty="0" err="1">
                          <a:solidFill>
                            <a:srgbClr val="E46C0A"/>
                          </a:solidFill>
                        </a:rPr>
                        <a:t>home</a:t>
                      </a:r>
                      <a:r>
                        <a:rPr lang="en-US" sz="2400" b="1" dirty="0" err="1">
                          <a:solidFill>
                            <a:srgbClr val="953735"/>
                          </a:solidFill>
                        </a:rPr>
                        <a:t>lender</a:t>
                      </a:r>
                      <a:r>
                        <a:rPr lang="en-US" sz="2400" dirty="0" err="1">
                          <a:solidFill>
                            <a:srgbClr val="7F7F7F"/>
                          </a:solidFill>
                        </a:rPr>
                        <a:t>snow.com</a:t>
                      </a:r>
                      <a:endParaRPr lang="en-US" sz="2400" dirty="0">
                        <a:solidFill>
                          <a:srgbClr val="7F7F7F"/>
                        </a:solidFill>
                      </a:endParaRPr>
                    </a:p>
                  </a:txBody>
                  <a:tcPr marT="0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1533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err="1">
                          <a:solidFill>
                            <a:srgbClr val="7F7F7F"/>
                          </a:solidFill>
                        </a:rPr>
                        <a:t>stationary.com</a:t>
                      </a:r>
                      <a:endParaRPr lang="en-US" sz="2400" dirty="0">
                        <a:solidFill>
                          <a:srgbClr val="7F7F7F"/>
                        </a:solidFill>
                      </a:endParaRPr>
                    </a:p>
                  </a:txBody>
                  <a:tcPr marT="0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1533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 err="1">
                          <a:solidFill>
                            <a:srgbClr val="376092"/>
                          </a:solidFill>
                        </a:rPr>
                        <a:t>ask</a:t>
                      </a:r>
                      <a:r>
                        <a:rPr lang="en-US" sz="2400" b="1" dirty="0" err="1">
                          <a:solidFill>
                            <a:srgbClr val="953735"/>
                          </a:solidFill>
                        </a:rPr>
                        <a:t>lender</a:t>
                      </a:r>
                      <a:r>
                        <a:rPr lang="en-US" sz="2400" dirty="0" err="1">
                          <a:solidFill>
                            <a:srgbClr val="7F7F7F"/>
                          </a:solidFill>
                        </a:rPr>
                        <a:t>s</a:t>
                      </a:r>
                      <a:r>
                        <a:rPr lang="en-US" sz="2400" b="1" dirty="0" err="1">
                          <a:solidFill>
                            <a:srgbClr val="E46C0A"/>
                          </a:solidFill>
                        </a:rPr>
                        <a:t>home</a:t>
                      </a:r>
                      <a:r>
                        <a:rPr lang="en-US" sz="2400" dirty="0" err="1">
                          <a:solidFill>
                            <a:srgbClr val="7F7F7F"/>
                          </a:solidFill>
                        </a:rPr>
                        <a:t>.com</a:t>
                      </a:r>
                      <a:endParaRPr lang="en-US" sz="2400" dirty="0">
                        <a:solidFill>
                          <a:srgbClr val="7F7F7F"/>
                        </a:solidFill>
                      </a:endParaRPr>
                    </a:p>
                  </a:txBody>
                  <a:tcPr marT="0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1533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err="1">
                          <a:solidFill>
                            <a:srgbClr val="7F7F7F"/>
                          </a:solidFill>
                        </a:rPr>
                        <a:t>bestcooks.com</a:t>
                      </a:r>
                      <a:endParaRPr lang="en-US" sz="2400" dirty="0">
                        <a:solidFill>
                          <a:srgbClr val="7F7F7F"/>
                        </a:solidFill>
                      </a:endParaRPr>
                    </a:p>
                  </a:txBody>
                  <a:tcPr marT="0" marB="45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1533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 err="1">
                          <a:solidFill>
                            <a:srgbClr val="376092"/>
                          </a:solidFill>
                        </a:rPr>
                        <a:t>ask</a:t>
                      </a:r>
                      <a:r>
                        <a:rPr lang="en-US" sz="2400" b="1" dirty="0" err="1">
                          <a:solidFill>
                            <a:srgbClr val="E46C0A"/>
                          </a:solidFill>
                        </a:rPr>
                        <a:t>home</a:t>
                      </a:r>
                      <a:r>
                        <a:rPr lang="en-US" sz="2400" b="1" dirty="0" err="1">
                          <a:solidFill>
                            <a:srgbClr val="953735"/>
                          </a:solidFill>
                        </a:rPr>
                        <a:t>lender</a:t>
                      </a:r>
                      <a:r>
                        <a:rPr lang="en-US" sz="2400" dirty="0" err="1">
                          <a:solidFill>
                            <a:srgbClr val="7F7F7F"/>
                          </a:solidFill>
                        </a:rPr>
                        <a:t>s.com</a:t>
                      </a:r>
                      <a:endParaRPr lang="en-US" sz="2400" dirty="0">
                        <a:solidFill>
                          <a:srgbClr val="7F7F7F"/>
                        </a:solidFill>
                      </a:endParaRPr>
                    </a:p>
                  </a:txBody>
                  <a:tcPr marT="0" marB="457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539143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9590D4-52F9-C243-AE1A-616121F592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47B91C1-BCEB-294D-A55A-459033EC6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A6054-60FB-8048-98AD-326CDDBBD22D}" type="slidenum">
              <a:rPr lang="en-US" smtClean="0"/>
              <a:t>5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BD01A1-CBC7-244D-A7BE-5C1A9E56E1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606" y="0"/>
            <a:ext cx="110827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91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89942-2FC4-B742-B3A2-0AF8A6211B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12CEF30-BDB0-F547-87D4-A6C28C2DA7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A6054-60FB-8048-98AD-326CDDBBD22D}" type="slidenum">
              <a:rPr lang="en-US" smtClean="0"/>
              <a:t>6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A8F7DA-B554-434C-8626-66AF01A521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606" y="0"/>
            <a:ext cx="110827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403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0A5A6-9B6F-8346-AE54-14E4F29BE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9373B46-EEE3-D14E-B72D-28B39A327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A6054-60FB-8048-98AD-326CDDBBD22D}" type="slidenum">
              <a:rPr lang="en-US" smtClean="0"/>
              <a:t>7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1AFB4A-6D42-7540-9FF8-FC6FF34C32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559" y="0"/>
            <a:ext cx="117148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9412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ECE0DE2-6E49-A948-B493-A4EE4FD949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450850"/>
            <a:ext cx="9783417" cy="523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2373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numCol="1" anchor="t" anchorCtr="0" compatLnSpc="1">
            <a:prstTxWarp prst="textNoShape">
              <a:avLst/>
            </a:prstTxWarp>
            <a:noAutofit/>
          </a:bodyPr>
          <a:lstStyle/>
          <a:p>
            <a:r>
              <a:rPr lang="en" dirty="0">
                <a:solidFill>
                  <a:schemeClr val="tx1"/>
                </a:solidFill>
              </a:rPr>
              <a:t>Modeling: Data Representation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85" name="Google Shape;185;p22"/>
          <p:cNvSpPr txBox="1">
            <a:spLocks noGrp="1"/>
          </p:cNvSpPr>
          <p:nvPr>
            <p:ph idx="1"/>
          </p:nvPr>
        </p:nvSpPr>
        <p:spPr>
          <a:xfrm>
            <a:off x="550200" y="1199331"/>
            <a:ext cx="11272200" cy="5658669"/>
          </a:xfrm>
          <a:prstGeom prst="rect">
            <a:avLst/>
          </a:prstGeom>
        </p:spPr>
        <p:txBody>
          <a:bodyPr spcFirstLastPara="1" vert="horz" wrap="square" lIns="121900" tIns="121900" rIns="121900" bIns="121900" numCol="1" anchor="t" anchorCtr="0" compatLnSpc="1">
            <a:prstTxWarp prst="textNoShape">
              <a:avLst/>
            </a:prstTxWarp>
            <a:noAutofit/>
          </a:bodyPr>
          <a:lstStyle/>
          <a:p>
            <a:pPr marL="674988" indent="-423323"/>
            <a:r>
              <a:rPr lang="en" sz="2000" dirty="0"/>
              <a:t>We aim for general representations, with </a:t>
            </a:r>
            <a:r>
              <a:rPr lang="en" sz="2000" b="1" dirty="0">
                <a:solidFill>
                  <a:srgbClr val="C00000"/>
                </a:solidFill>
              </a:rPr>
              <a:t>consideration of cost/complexity </a:t>
            </a:r>
            <a:r>
              <a:rPr lang="en" sz="2000" dirty="0"/>
              <a:t>as part of the optimization.</a:t>
            </a:r>
          </a:p>
          <a:p>
            <a:pPr marL="609585" indent="-457189"/>
            <a:r>
              <a:rPr lang="en" sz="2400" dirty="0"/>
              <a:t>Many </a:t>
            </a:r>
            <a:r>
              <a:rPr lang="en" sz="2400" b="1" dirty="0">
                <a:solidFill>
                  <a:srgbClr val="C00000"/>
                </a:solidFill>
              </a:rPr>
              <a:t>challenges</a:t>
            </a:r>
            <a:r>
              <a:rPr lang="en" sz="2400" dirty="0"/>
              <a:t> for representing the data</a:t>
            </a:r>
            <a:endParaRPr sz="2400" dirty="0"/>
          </a:p>
          <a:p>
            <a:pPr marL="1219170" lvl="1" indent="-423323">
              <a:spcBef>
                <a:spcPts val="0"/>
              </a:spcBef>
            </a:pPr>
            <a:r>
              <a:rPr lang="en" sz="1800" dirty="0"/>
              <a:t>Scale (constantly generated)</a:t>
            </a:r>
          </a:p>
          <a:p>
            <a:pPr marL="1219170" lvl="1" indent="-423323">
              <a:spcBef>
                <a:spcPts val="0"/>
              </a:spcBef>
            </a:pPr>
            <a:r>
              <a:rPr lang="en" sz="1800" dirty="0"/>
              <a:t>Sequential dependencies (handshakes, parameter negotiation)</a:t>
            </a:r>
            <a:endParaRPr sz="1800" dirty="0"/>
          </a:p>
          <a:p>
            <a:pPr marL="1219170" lvl="1" indent="-423323">
              <a:spcBef>
                <a:spcPts val="0"/>
              </a:spcBef>
            </a:pPr>
            <a:r>
              <a:rPr lang="en-US" sz="1800" dirty="0"/>
              <a:t>Non-uniform timeseries (network traffic is “</a:t>
            </a:r>
            <a:r>
              <a:rPr lang="en-US" sz="1800" dirty="0" err="1"/>
              <a:t>bursty</a:t>
            </a:r>
            <a:r>
              <a:rPr lang="en-US" sz="1800" dirty="0"/>
              <a:t>”)</a:t>
            </a:r>
          </a:p>
          <a:p>
            <a:pPr marL="1219170" lvl="1" indent="-423323">
              <a:spcBef>
                <a:spcPts val="0"/>
              </a:spcBef>
            </a:pPr>
            <a:r>
              <a:rPr lang="en" sz="1800" dirty="0"/>
              <a:t>Cross-flow dependencies (applications don’t use one flow)</a:t>
            </a:r>
            <a:endParaRPr sz="1800" dirty="0"/>
          </a:p>
          <a:p>
            <a:pPr marL="609585" indent="-457189"/>
            <a:r>
              <a:rPr lang="en" sz="2400" dirty="0"/>
              <a:t>Many </a:t>
            </a:r>
            <a:r>
              <a:rPr lang="en" sz="2400" b="1" dirty="0">
                <a:solidFill>
                  <a:srgbClr val="C00000"/>
                </a:solidFill>
              </a:rPr>
              <a:t>choices</a:t>
            </a:r>
            <a:r>
              <a:rPr lang="en" sz="2400" dirty="0"/>
              <a:t> for representing traffic data, with different </a:t>
            </a:r>
            <a:r>
              <a:rPr lang="en" sz="2400" b="1" dirty="0">
                <a:solidFill>
                  <a:srgbClr val="C00000"/>
                </a:solidFill>
              </a:rPr>
              <a:t>costs</a:t>
            </a:r>
            <a:r>
              <a:rPr lang="en" sz="2400" b="1" dirty="0"/>
              <a:t>.</a:t>
            </a:r>
            <a:endParaRPr lang="en" sz="2400" dirty="0"/>
          </a:p>
          <a:p>
            <a:pPr marL="1219170" lvl="1" indent="-423323">
              <a:spcBef>
                <a:spcPts val="0"/>
              </a:spcBef>
            </a:pPr>
            <a:r>
              <a:rPr lang="en-US" sz="1800" b="1" dirty="0">
                <a:solidFill>
                  <a:srgbClr val="C00000"/>
                </a:solidFill>
              </a:rPr>
              <a:t>Packet: </a:t>
            </a:r>
            <a:r>
              <a:rPr lang="en-US" sz="1800" dirty="0">
                <a:solidFill>
                  <a:srgbClr val="C00000"/>
                </a:solidFill>
              </a:rPr>
              <a:t>Each packet is raw input to the model.</a:t>
            </a:r>
            <a:endParaRPr lang="en-US" sz="1800" b="1" dirty="0">
              <a:solidFill>
                <a:srgbClr val="C00000"/>
              </a:solidFill>
            </a:endParaRPr>
          </a:p>
          <a:p>
            <a:pPr marL="1219170" lvl="1" indent="-423323">
              <a:spcBef>
                <a:spcPts val="0"/>
              </a:spcBef>
            </a:pPr>
            <a:r>
              <a:rPr lang="en" sz="1800" b="1" dirty="0"/>
              <a:t>Event:</a:t>
            </a:r>
            <a:r>
              <a:rPr lang="en" sz="1800" dirty="0"/>
              <a:t> Each “traffic event” is a data point (e.g., spike in traffic). (Could also sub-select on only anomalous events, such as deviation from moving average.)</a:t>
            </a:r>
            <a:endParaRPr sz="1800" dirty="0"/>
          </a:p>
          <a:p>
            <a:pPr marL="1219170" lvl="1" indent="-423323">
              <a:spcBef>
                <a:spcPts val="0"/>
              </a:spcBef>
            </a:pPr>
            <a:r>
              <a:rPr lang="en" sz="1800" b="1" dirty="0"/>
              <a:t>Time: </a:t>
            </a:r>
            <a:r>
              <a:rPr lang="en" sz="1800" dirty="0"/>
              <a:t>Traffic statistics are grouped/binned in time (challenge: bin size)</a:t>
            </a:r>
            <a:endParaRPr sz="1800" dirty="0"/>
          </a:p>
          <a:p>
            <a:pPr marL="1219170" lvl="1" indent="-423323">
              <a:spcBef>
                <a:spcPts val="0"/>
              </a:spcBef>
            </a:pPr>
            <a:r>
              <a:rPr lang="en" sz="1800" b="1" dirty="0"/>
              <a:t>Volume: </a:t>
            </a:r>
            <a:r>
              <a:rPr lang="en" sz="1800" dirty="0"/>
              <a:t>Bins based on volume (non-uniform intervals). (Standardizes events.)</a:t>
            </a:r>
          </a:p>
          <a:p>
            <a:pPr marL="0" indent="0">
              <a:spcBef>
                <a:spcPts val="2133"/>
              </a:spcBef>
              <a:spcAft>
                <a:spcPts val="2133"/>
              </a:spcAft>
              <a:buNone/>
            </a:pP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1505566638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UChicago Palette">
      <a:dk1>
        <a:srgbClr val="000000"/>
      </a:dk1>
      <a:lt1>
        <a:srgbClr val="FFFFFF"/>
      </a:lt1>
      <a:dk2>
        <a:srgbClr val="727372"/>
      </a:dk2>
      <a:lt2>
        <a:srgbClr val="D8D9D8"/>
      </a:lt2>
      <a:accent1>
        <a:srgbClr val="800000"/>
      </a:accent1>
      <a:accent2>
        <a:srgbClr val="EAAA00"/>
      </a:accent2>
      <a:accent3>
        <a:srgbClr val="DE7C00"/>
      </a:accent3>
      <a:accent4>
        <a:srgbClr val="789D49"/>
      </a:accent4>
      <a:accent5>
        <a:srgbClr val="007396"/>
      </a:accent5>
      <a:accent6>
        <a:srgbClr val="59305F"/>
      </a:accent6>
      <a:hlink>
        <a:srgbClr val="002A3A"/>
      </a:hlink>
      <a:folHlink>
        <a:srgbClr val="41273B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1772</Words>
  <Application>Microsoft Macintosh PowerPoint</Application>
  <PresentationFormat>Widescreen</PresentationFormat>
  <Paragraphs>295</Paragraphs>
  <Slides>43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9" baseType="lpstr">
      <vt:lpstr>Adobe Garamond Pro</vt:lpstr>
      <vt:lpstr>Arial</vt:lpstr>
      <vt:lpstr>Calibri</vt:lpstr>
      <vt:lpstr>Times New Roman</vt:lpstr>
      <vt:lpstr>Wingdings</vt:lpstr>
      <vt:lpstr>1_Office Theme</vt:lpstr>
      <vt:lpstr>PowerPoint Presentation</vt:lpstr>
      <vt:lpstr>Who Am I?</vt:lpstr>
      <vt:lpstr>Applications of Machine Learning  to Cybersecurity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Modeling: Data Representation</vt:lpstr>
      <vt:lpstr>Modeling: Model Selection</vt:lpstr>
      <vt:lpstr>General Traffic Analysis Framework</vt:lpstr>
      <vt:lpstr>PowerPoint Presentation</vt:lpstr>
      <vt:lpstr>Applications of Machine Learning  to Cybersecurity</vt:lpstr>
      <vt:lpstr>Forensics: Challenges and Opportunities</vt:lpstr>
      <vt:lpstr>Application-Layer DoS</vt:lpstr>
      <vt:lpstr>Application-Layer DoS Detection</vt:lpstr>
      <vt:lpstr>Exfiltration and Insider Threats</vt:lpstr>
      <vt:lpstr>Forensics</vt:lpstr>
      <vt:lpstr>Exfiltration and Insider Threats</vt:lpstr>
      <vt:lpstr>Automating Access Control Lists</vt:lpstr>
      <vt:lpstr>Automating Access Control Lists</vt:lpstr>
      <vt:lpstr>Summary</vt:lpstr>
      <vt:lpstr>Security: From Reactive Defense to Predictive Analytics</vt:lpstr>
      <vt:lpstr>Many Cybersecurity Problems Involve Large-Scale Predictive Analytics</vt:lpstr>
      <vt:lpstr>Unwanted Traffic: Spam</vt:lpstr>
      <vt:lpstr>Conventional Approach #1:  Content Filters</vt:lpstr>
      <vt:lpstr>Conventional Approach #2:  IP Addresses</vt:lpstr>
      <vt:lpstr>A Lot Happens Before Spam is Sent!</vt:lpstr>
      <vt:lpstr>Predictive Analytics: Detection Based on Network-Level Behavior</vt:lpstr>
      <vt:lpstr>Predicting Anomalous Behavior</vt:lpstr>
      <vt:lpstr>Analysis of Internet Routing Data</vt:lpstr>
      <vt:lpstr>Analysis of Sending Patterns</vt:lpstr>
      <vt:lpstr>Combining Features: RuleFit</vt:lpstr>
      <vt:lpstr>Going Back Earlier in Time: Attackers Use the Domain Name System</vt:lpstr>
      <vt:lpstr>Predictive Analytics and DNS</vt:lpstr>
      <vt:lpstr>Prediction:  Registration Occurs Before Attack!</vt:lpstr>
      <vt:lpstr>DNS Lookups Precede Attacks!</vt:lpstr>
      <vt:lpstr>Early Lookup Behavior</vt:lpstr>
      <vt:lpstr>With Better Data, Possible to Predict Attacks Even Earlier!</vt:lpstr>
      <vt:lpstr>DNS Predictive Analytics for  Attack Prediction</vt:lpstr>
      <vt:lpstr>Domain Profile Features</vt:lpstr>
      <vt:lpstr>Registration History Features</vt:lpstr>
      <vt:lpstr>Batch Correlation Features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Nick Feamster</dc:creator>
  <cp:lastModifiedBy>Nick Feamster</cp:lastModifiedBy>
  <cp:revision>1</cp:revision>
  <dcterms:created xsi:type="dcterms:W3CDTF">2020-10-05T15:25:46Z</dcterms:created>
  <dcterms:modified xsi:type="dcterms:W3CDTF">2020-10-05T15:28:40Z</dcterms:modified>
</cp:coreProperties>
</file>